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7.jpg" ContentType="image/jp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51" r:id="rId1"/>
  </p:sldMasterIdLst>
  <p:notesMasterIdLst>
    <p:notesMasterId r:id="rId34"/>
  </p:notesMasterIdLst>
  <p:handoutMasterIdLst>
    <p:handoutMasterId r:id="rId35"/>
  </p:handoutMasterIdLst>
  <p:sldIdLst>
    <p:sldId id="264" r:id="rId2"/>
    <p:sldId id="839" r:id="rId3"/>
    <p:sldId id="349" r:id="rId4"/>
    <p:sldId id="838" r:id="rId5"/>
    <p:sldId id="843" r:id="rId6"/>
    <p:sldId id="2181" r:id="rId7"/>
    <p:sldId id="842" r:id="rId8"/>
    <p:sldId id="882" r:id="rId9"/>
    <p:sldId id="373" r:id="rId10"/>
    <p:sldId id="377" r:id="rId11"/>
    <p:sldId id="856" r:id="rId12"/>
    <p:sldId id="2732" r:id="rId13"/>
    <p:sldId id="378" r:id="rId14"/>
    <p:sldId id="859" r:id="rId15"/>
    <p:sldId id="379" r:id="rId16"/>
    <p:sldId id="382" r:id="rId17"/>
    <p:sldId id="863" r:id="rId18"/>
    <p:sldId id="864" r:id="rId19"/>
    <p:sldId id="865" r:id="rId20"/>
    <p:sldId id="2730" r:id="rId21"/>
    <p:sldId id="397" r:id="rId22"/>
    <p:sldId id="876" r:id="rId23"/>
    <p:sldId id="2733" r:id="rId24"/>
    <p:sldId id="874" r:id="rId25"/>
    <p:sldId id="353" r:id="rId26"/>
    <p:sldId id="357" r:id="rId27"/>
    <p:sldId id="878" r:id="rId28"/>
    <p:sldId id="879" r:id="rId29"/>
    <p:sldId id="880" r:id="rId30"/>
    <p:sldId id="881" r:id="rId31"/>
    <p:sldId id="2731" r:id="rId32"/>
    <p:sldId id="267" r:id="rId33"/>
  </p:sldIdLst>
  <p:sldSz cx="12192000" cy="6858000"/>
  <p:notesSz cx="6858000" cy="9144000"/>
  <p:defaultTextStyle>
    <a:lvl1pPr lvl="0" algn="l">
      <a:spcBef>
        <a:spcPct val="0"/>
      </a:spcBef>
      <a:spcAft>
        <a:spcPct val="0"/>
      </a:spcAft>
      <a:defRPr kern="1200">
        <a:solidFill>
          <a:schemeClr val="tx1"/>
        </a:solidFill>
        <a:latin typeface="Century Gothic"/>
        <a:ea typeface="微软雅黑"/>
      </a:defRPr>
    </a:lvl1pPr>
    <a:lvl2pPr marL="457200" lvl="1" algn="l">
      <a:spcBef>
        <a:spcPct val="0"/>
      </a:spcBef>
      <a:spcAft>
        <a:spcPct val="0"/>
      </a:spcAft>
      <a:defRPr kern="1200">
        <a:solidFill>
          <a:schemeClr val="tx1"/>
        </a:solidFill>
        <a:latin typeface="Century Gothic"/>
        <a:ea typeface="微软雅黑"/>
      </a:defRPr>
    </a:lvl2pPr>
    <a:lvl3pPr marL="914400" lvl="2" algn="l">
      <a:spcBef>
        <a:spcPct val="0"/>
      </a:spcBef>
      <a:spcAft>
        <a:spcPct val="0"/>
      </a:spcAft>
      <a:defRPr kern="1200">
        <a:solidFill>
          <a:schemeClr val="tx1"/>
        </a:solidFill>
        <a:latin typeface="Century Gothic"/>
        <a:ea typeface="微软雅黑"/>
      </a:defRPr>
    </a:lvl3pPr>
    <a:lvl4pPr marL="1371600" lvl="3" algn="l">
      <a:spcBef>
        <a:spcPct val="0"/>
      </a:spcBef>
      <a:spcAft>
        <a:spcPct val="0"/>
      </a:spcAft>
      <a:defRPr kern="1200">
        <a:solidFill>
          <a:schemeClr val="tx1"/>
        </a:solidFill>
        <a:latin typeface="Century Gothic"/>
        <a:ea typeface="微软雅黑"/>
      </a:defRPr>
    </a:lvl4pPr>
    <a:lvl5pPr marL="1828800" lvl="4" algn="l">
      <a:spcBef>
        <a:spcPct val="0"/>
      </a:spcBef>
      <a:spcAft>
        <a:spcPct val="0"/>
      </a:spcAft>
      <a:defRPr kern="1200">
        <a:solidFill>
          <a:schemeClr val="tx1"/>
        </a:solidFill>
        <a:latin typeface="Century Gothic"/>
        <a:ea typeface="微软雅黑"/>
      </a:defRPr>
    </a:lvl5pPr>
    <a:lvl6pPr marL="2286000" lvl="5" algn="l" defTabSz="914400">
      <a:defRPr kern="1200">
        <a:solidFill>
          <a:schemeClr val="tx1"/>
        </a:solidFill>
        <a:latin typeface="Century Gothic"/>
        <a:ea typeface="微软雅黑"/>
      </a:defRPr>
    </a:lvl6pPr>
    <a:lvl7pPr marL="2743200" lvl="6" algn="l" defTabSz="914400">
      <a:defRPr kern="1200">
        <a:solidFill>
          <a:schemeClr val="tx1"/>
        </a:solidFill>
        <a:latin typeface="Century Gothic"/>
        <a:ea typeface="微软雅黑"/>
      </a:defRPr>
    </a:lvl7pPr>
    <a:lvl8pPr marL="3200400" lvl="7" algn="l" defTabSz="914400">
      <a:defRPr kern="1200">
        <a:solidFill>
          <a:schemeClr val="tx1"/>
        </a:solidFill>
        <a:latin typeface="Century Gothic"/>
        <a:ea typeface="微软雅黑"/>
      </a:defRPr>
    </a:lvl8pPr>
    <a:lvl9pPr marL="3657600" lvl="8" algn="l" defTabSz="914400">
      <a:defRPr kern="1200">
        <a:solidFill>
          <a:schemeClr val="tx1"/>
        </a:solidFill>
        <a:latin typeface="Century Gothic"/>
        <a:ea typeface="微软雅黑"/>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6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100" y="108"/>
      </p:cViewPr>
      <p:guideLst/>
    </p:cSldViewPr>
  </p:slideViewPr>
  <p:notesTextViewPr>
    <p:cViewPr>
      <p:scale>
        <a:sx n="1" d="1"/>
        <a:sy n="1" d="1"/>
      </p:scale>
      <p:origin x="0" y="0"/>
    </p:cViewPr>
  </p:notesTextViewPr>
  <p:notesViewPr>
    <p:cSldViewPr snapToGrid="0">
      <p:cViewPr varScale="1">
        <p:scale>
          <a:sx n="88" d="100"/>
          <a:sy n="88" d="100"/>
        </p:scale>
        <p:origin x="3180"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A5C4B71-7FF7-F99B-842A-E36D730588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243AFD6-44FE-D48E-93A4-8DF2687FD8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35D3A-5F69-4B86-AECE-9DF14F77FEFB}" type="datetimeFigureOut">
              <a:rPr lang="zh-CN" altLang="en-US" smtClean="0"/>
              <a:t>2023/5/23</a:t>
            </a:fld>
            <a:endParaRPr lang="zh-CN" altLang="en-US"/>
          </a:p>
        </p:txBody>
      </p:sp>
      <p:sp>
        <p:nvSpPr>
          <p:cNvPr id="4" name="页脚占位符 3">
            <a:extLst>
              <a:ext uri="{FF2B5EF4-FFF2-40B4-BE49-F238E27FC236}">
                <a16:creationId xmlns:a16="http://schemas.microsoft.com/office/drawing/2014/main" id="{99B3CEAD-A050-874F-932E-703F34E560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F7D524A-D7C3-42C6-0477-1179F25465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B88EF0-7ABE-4AC0-9F38-7821024E6CAE}" type="slidenum">
              <a:rPr lang="zh-CN" altLang="en-US" smtClean="0"/>
              <a:t>‹#›</a:t>
            </a:fld>
            <a:endParaRPr lang="zh-CN" altLang="en-US"/>
          </a:p>
        </p:txBody>
      </p:sp>
    </p:spTree>
    <p:extLst>
      <p:ext uri="{BB962C8B-B14F-4D97-AF65-F5344CB8AC3E}">
        <p14:creationId xmlns:p14="http://schemas.microsoft.com/office/powerpoint/2010/main" val="145669671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2023/5/23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17E90AEF-2796-5EA2-0C01-780F1C8F5A3D}"/>
              </a:ext>
            </a:extLst>
          </p:cNvPr>
          <p:cNvSpPr>
            <a:spLocks noGrp="1"/>
          </p:cNvSpPr>
          <p:nvPr>
            <p:ph type="ftr" sz="quarter" idx="4"/>
          </p:nvPr>
        </p:nvSpPr>
        <p:spPr/>
        <p:txBody>
          <a:bodyPr/>
          <a:lstStyle/>
          <a:p>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不同的两个人提取的三色心波</a:t>
            </a:r>
            <a:endParaRPr lang="en-US" altLang="zh-CN" dirty="0"/>
          </a:p>
          <a:p>
            <a:r>
              <a:rPr lang="zh-CN" altLang="en-US" dirty="0"/>
              <a:t>不同的人皮肤反射光线也不同</a:t>
            </a:r>
            <a:endParaRPr 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3C7AF364-965F-E113-FCDB-D893EDFDEE62}"/>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335161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手指覆盖区域</a:t>
            </a:r>
            <a:r>
              <a:rPr lang="en-US" altLang="zh-CN" dirty="0" err="1"/>
              <a:t>Pr</a:t>
            </a:r>
            <a:r>
              <a:rPr lang="zh-CN" altLang="en-US" dirty="0"/>
              <a:t>值较大</a:t>
            </a:r>
            <a:endParaRPr lang="en-US" altLang="zh-CN" dirty="0"/>
          </a:p>
          <a:p>
            <a:r>
              <a:rPr lang="zh-CN" altLang="en-US" dirty="0"/>
              <a:t>超过</a:t>
            </a:r>
            <a:r>
              <a:rPr lang="en-US" altLang="zh-CN" dirty="0"/>
              <a:t>85</a:t>
            </a:r>
            <a:r>
              <a:rPr lang="zh-CN" altLang="en-US" dirty="0"/>
              <a:t>则认为这一帧被完全覆盖</a:t>
            </a:r>
            <a:endParaRPr 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但是</a:t>
            </a:r>
            <a:r>
              <a:rPr lang="en-US" altLang="zh-CN" dirty="0" err="1"/>
              <a:t>r_average</a:t>
            </a:r>
            <a:r>
              <a:rPr lang="zh-CN" altLang="en-US" dirty="0"/>
              <a:t>峰谷较多，不易提取</a:t>
            </a:r>
            <a:endParaRPr lang="en-US" altLang="zh-CN" dirty="0"/>
          </a:p>
          <a:p>
            <a:r>
              <a:rPr lang="zh-CN" altLang="en-US" dirty="0"/>
              <a:t>使用该点周围区间内的均值替代</a:t>
            </a:r>
            <a:endParaRPr lang="en-US" altLang="zh-CN" dirty="0"/>
          </a:p>
          <a:p>
            <a:r>
              <a:rPr lang="zh-CN" altLang="en-US" dirty="0"/>
              <a:t>因为处理的原始图像是红色曲线，找到李蓝色波谷最近的红色波谷作为周期划分点</a:t>
            </a:r>
            <a:endParaRPr lang="en-US" altLang="zh-CN" dirty="0"/>
          </a:p>
          <a:p>
            <a:r>
              <a:rPr lang="en-US" altLang="zh-CN" dirty="0" err="1"/>
              <a:t>tMax</a:t>
            </a:r>
            <a:r>
              <a:rPr lang="zh-CN" altLang="en-US" dirty="0"/>
              <a:t>是单个周期中振幅最大的帧</a:t>
            </a:r>
            <a:endParaRPr lang="en-US" altLang="zh-CN" dirty="0"/>
          </a:p>
          <a:p>
            <a:r>
              <a:rPr lang="en-US" altLang="zh-CN" dirty="0" err="1"/>
              <a:t>Tmin</a:t>
            </a:r>
            <a:r>
              <a:rPr lang="zh-CN" altLang="en-US" dirty="0"/>
              <a:t>是单个周期中振幅最小的帧</a:t>
            </a:r>
            <a:endParaRPr lang="en-US" altLang="zh-CN" dirty="0"/>
          </a:p>
          <a:p>
            <a:r>
              <a:rPr lang="en-US" altLang="zh-CN" dirty="0"/>
              <a:t>DIFF</a:t>
            </a:r>
            <a:r>
              <a:rPr lang="zh-CN" altLang="en-US" dirty="0"/>
              <a:t>为最大帧与最小帧各个像素点之差</a:t>
            </a:r>
            <a:endParaRPr lang="zh-CN" dirty="0"/>
          </a:p>
        </p:txBody>
      </p:sp>
      <p:sp>
        <p:nvSpPr>
          <p:cNvPr id="3" name="页脚占位符 2">
            <a:extLst>
              <a:ext uri="{FF2B5EF4-FFF2-40B4-BE49-F238E27FC236}">
                <a16:creationId xmlns:a16="http://schemas.microsoft.com/office/drawing/2014/main" id="{EE0EEFAE-B282-942A-82AF-4B680530D6EE}"/>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199215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K</a:t>
            </a:r>
            <a:r>
              <a:rPr lang="zh-CN" altLang="en-US" dirty="0"/>
              <a:t>表示第</a:t>
            </a:r>
            <a:r>
              <a:rPr lang="en-US" altLang="zh-CN" dirty="0"/>
              <a:t>k</a:t>
            </a:r>
            <a:r>
              <a:rPr lang="zh-CN" altLang="en-US" dirty="0"/>
              <a:t>个心跳周期</a:t>
            </a:r>
            <a:endParaRPr lang="en-US" altLang="zh-CN" dirty="0"/>
          </a:p>
          <a:p>
            <a:r>
              <a:rPr lang="en-US" altLang="zh-CN" dirty="0"/>
              <a:t>Gamma</a:t>
            </a:r>
            <a:r>
              <a:rPr lang="zh-CN" altLang="en-US" dirty="0"/>
              <a:t>为</a:t>
            </a:r>
            <a:r>
              <a:rPr lang="en-US" altLang="zh-CN" dirty="0"/>
              <a:t>0</a:t>
            </a:r>
            <a:r>
              <a:rPr lang="zh-CN" altLang="en-US" dirty="0"/>
              <a:t>时有区分度</a:t>
            </a:r>
            <a:endParaRPr lang="en-US" altLang="zh-CN" dirty="0"/>
          </a:p>
          <a:p>
            <a:r>
              <a:rPr lang="en-US" altLang="zh-CN" dirty="0"/>
              <a:t>Gamma</a:t>
            </a:r>
            <a:r>
              <a:rPr lang="zh-CN" altLang="en-US" dirty="0"/>
              <a:t>为</a:t>
            </a:r>
            <a:r>
              <a:rPr lang="en-US" altLang="zh-CN" dirty="0"/>
              <a:t>5</a:t>
            </a:r>
            <a:r>
              <a:rPr lang="zh-CN" altLang="en-US" dirty="0"/>
              <a:t>时效果较好</a:t>
            </a:r>
            <a:endParaRPr lang="en-US" altLang="zh-CN" dirty="0"/>
          </a:p>
          <a:p>
            <a:r>
              <a:rPr lang="en-US" altLang="zh-CN" dirty="0"/>
              <a:t>Gamma</a:t>
            </a:r>
            <a:r>
              <a:rPr lang="zh-CN" altLang="en-US" dirty="0"/>
              <a:t>继续怎大效果变差</a:t>
            </a:r>
            <a:endParaRPr lang="en-US" altLang="zh-CN" dirty="0"/>
          </a:p>
          <a:p>
            <a:r>
              <a:rPr lang="zh-CN" altLang="en-US" dirty="0"/>
              <a:t>在单个心跳周期内计算筛选出的像素点的三色均值</a:t>
            </a:r>
            <a:endParaRPr lang="en-US" altLang="zh-CN" dirty="0"/>
          </a:p>
          <a:p>
            <a:r>
              <a:rPr lang="zh-CN" altLang="en-US" dirty="0"/>
              <a:t>归一化处理，最大振幅是</a:t>
            </a:r>
            <a:r>
              <a:rPr lang="en-US" altLang="zh-CN" dirty="0"/>
              <a:t>1</a:t>
            </a:r>
            <a:r>
              <a:rPr lang="zh-CN" altLang="en-US" dirty="0"/>
              <a:t>，最小振幅是</a:t>
            </a:r>
            <a:r>
              <a:rPr lang="en-US" altLang="zh-CN" dirty="0"/>
              <a:t>0</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心梗或者血管硬化的人</a:t>
            </a:r>
            <a:r>
              <a:rPr lang="en-US" altLang="zh-CN" dirty="0"/>
              <a:t>DP</a:t>
            </a:r>
            <a:r>
              <a:rPr lang="zh-CN" altLang="en-US" dirty="0"/>
              <a:t>峰会明显，所以包含血管特征</a:t>
            </a:r>
            <a:endParaRPr lang="en-US" altLang="zh-CN" dirty="0"/>
          </a:p>
          <a:p>
            <a:r>
              <a:rPr lang="zh-CN" altLang="en-US" dirty="0"/>
              <a:t>特征不明显的定点提取</a:t>
            </a:r>
            <a:endParaRPr lang="en-US" altLang="zh-CN" dirty="0"/>
          </a:p>
          <a:p>
            <a:r>
              <a:rPr lang="zh-CN" altLang="en-US" dirty="0"/>
              <a:t>两个特征一共</a:t>
            </a:r>
            <a:r>
              <a:rPr lang="en-US" altLang="zh-CN" dirty="0"/>
              <a:t>66</a:t>
            </a:r>
            <a:r>
              <a:rPr lang="zh-CN" altLang="en-US" dirty="0"/>
              <a:t>维</a:t>
            </a:r>
            <a:endParaRPr 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将原有特征映射到不相关的新空间并降维</a:t>
            </a:r>
            <a:endParaRPr lang="zh-CN" dirty="0"/>
          </a:p>
        </p:txBody>
      </p:sp>
      <p:sp>
        <p:nvSpPr>
          <p:cNvPr id="3" name="页脚占位符 2">
            <a:extLst>
              <a:ext uri="{FF2B5EF4-FFF2-40B4-BE49-F238E27FC236}">
                <a16:creationId xmlns:a16="http://schemas.microsoft.com/office/drawing/2014/main" id="{ADD26F1C-48BC-E62E-BF2E-AC365EA54E80}"/>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268994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主要问题是如何选择</a:t>
            </a:r>
            <a:r>
              <a:rPr lang="en-US" altLang="zh-CN" dirty="0"/>
              <a:t>eta</a:t>
            </a:r>
          </a:p>
          <a:p>
            <a:r>
              <a:rPr lang="en-US" altLang="zh-CN" dirty="0"/>
              <a:t>Sens</a:t>
            </a:r>
            <a:r>
              <a:rPr lang="zh-CN" altLang="en-US" dirty="0"/>
              <a:t>是合法用户认证成功概率</a:t>
            </a:r>
            <a:endParaRPr lang="en-US" altLang="zh-CN" dirty="0"/>
          </a:p>
          <a:p>
            <a:r>
              <a:rPr lang="en-US" altLang="zh-CN" dirty="0"/>
              <a:t>Spec</a:t>
            </a:r>
            <a:r>
              <a:rPr lang="zh-CN" altLang="en-US" dirty="0"/>
              <a:t>是非法用户拒绝概率</a:t>
            </a:r>
            <a:endParaRPr lang="en-US" altLang="zh-CN" dirty="0"/>
          </a:p>
          <a:p>
            <a:r>
              <a:rPr lang="en-US" altLang="zh-CN" dirty="0"/>
              <a:t>J</a:t>
            </a:r>
            <a:r>
              <a:rPr lang="zh-CN" altLang="en-US" dirty="0"/>
              <a:t>（</a:t>
            </a:r>
            <a:r>
              <a:rPr lang="en-US" altLang="zh-CN" dirty="0"/>
              <a:t>n</a:t>
            </a:r>
            <a:r>
              <a:rPr lang="zh-CN" altLang="en-US" dirty="0"/>
              <a:t>）是</a:t>
            </a:r>
            <a:r>
              <a:rPr lang="en-US" altLang="zh-CN" dirty="0"/>
              <a:t>n</a:t>
            </a:r>
            <a:r>
              <a:rPr lang="zh-CN" altLang="en-US" dirty="0"/>
              <a:t>个周期的</a:t>
            </a:r>
            <a:r>
              <a:rPr lang="en-US" altLang="zh-CN" dirty="0"/>
              <a:t>J</a:t>
            </a:r>
            <a:r>
              <a:rPr lang="zh-CN" altLang="en-US" dirty="0"/>
              <a:t>统计量</a:t>
            </a:r>
            <a:endParaRPr lang="zh-CN" dirty="0"/>
          </a:p>
        </p:txBody>
      </p:sp>
      <p:sp>
        <p:nvSpPr>
          <p:cNvPr id="3" name="页脚占位符 2">
            <a:extLst>
              <a:ext uri="{FF2B5EF4-FFF2-40B4-BE49-F238E27FC236}">
                <a16:creationId xmlns:a16="http://schemas.microsoft.com/office/drawing/2014/main" id="{41EC0E26-5BC6-3CB5-D73C-627DC6234D89}"/>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46510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20830756-C469-77C1-9BFE-84053269FF15}"/>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1424522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38F9C5C3-0C0C-E763-DCED-0D2106250ADD}"/>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099913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p"/>
            </a:pPr>
            <a:r>
              <a:rPr lang="zh-CN" altLang="en-US" sz="2400" b="1" dirty="0">
                <a:effectLst/>
                <a:latin typeface="+mj-lt"/>
                <a:ea typeface="Segoe UI Web (West European)"/>
              </a:rPr>
              <a:t>实验设备</a:t>
            </a:r>
            <a:endParaRPr lang="en-US" altLang="zh-CN" sz="2400" b="1" dirty="0">
              <a:effectLst/>
              <a:latin typeface="+mj-lt"/>
              <a:ea typeface="Segoe UI Web (West European)"/>
            </a:endParaRPr>
          </a:p>
          <a:p>
            <a:pPr marL="742950" lvl="1" indent="-285750">
              <a:buFont typeface="Wingdings" panose="05000000000000000000" pitchFamily="2" charset="2"/>
              <a:buChar char="p"/>
            </a:pPr>
            <a:r>
              <a:rPr lang="zh-CN" altLang="en-US" sz="2000" dirty="0">
                <a:latin typeface="+mj-lt"/>
              </a:rPr>
              <a:t>智能手机后置摄像头</a:t>
            </a:r>
            <a:endParaRPr lang="en-US" altLang="zh-CN" sz="2000" dirty="0">
              <a:latin typeface="+mj-lt"/>
            </a:endParaRPr>
          </a:p>
          <a:p>
            <a:pPr marL="285750" indent="-285750">
              <a:buFont typeface="Wingdings" panose="05000000000000000000" pitchFamily="2" charset="2"/>
              <a:buChar char="p"/>
            </a:pPr>
            <a:r>
              <a:rPr lang="zh-CN" altLang="zh-CN" sz="2400" b="1" dirty="0">
                <a:latin typeface="+mj-lt"/>
              </a:rPr>
              <a:t>主要心脏数据集 </a:t>
            </a:r>
            <a:endParaRPr lang="en-US" altLang="zh-CN" sz="2400" b="1" dirty="0">
              <a:latin typeface="+mj-lt"/>
            </a:endParaRPr>
          </a:p>
          <a:p>
            <a:pPr marL="742950" lvl="1" indent="-285750">
              <a:buFont typeface="Wingdings" panose="05000000000000000000" pitchFamily="2" charset="2"/>
              <a:buChar char="p"/>
            </a:pPr>
            <a:r>
              <a:rPr lang="en-US" altLang="zh-CN" dirty="0"/>
              <a:t>5 </a:t>
            </a:r>
            <a:r>
              <a:rPr lang="zh-CN" altLang="en-US" dirty="0"/>
              <a:t>名参与者（三男两女） </a:t>
            </a:r>
            <a:endParaRPr lang="en-US" altLang="zh-CN" dirty="0"/>
          </a:p>
          <a:p>
            <a:pPr marL="742950" lvl="1" indent="-285750">
              <a:buFont typeface="Wingdings" panose="05000000000000000000" pitchFamily="2" charset="2"/>
              <a:buChar char="p"/>
            </a:pPr>
            <a:r>
              <a:rPr lang="zh-CN" altLang="en-US" dirty="0">
                <a:effectLst/>
                <a:latin typeface="+mj-lt"/>
                <a:ea typeface="Segoe UI Web (West European)"/>
              </a:rPr>
              <a:t>每人</a:t>
            </a:r>
            <a:r>
              <a:rPr lang="en-US" altLang="zh-CN" dirty="0">
                <a:effectLst/>
                <a:latin typeface="+mj-lt"/>
                <a:ea typeface="Segoe UI Web (West European)"/>
              </a:rPr>
              <a:t>13</a:t>
            </a:r>
            <a:r>
              <a:rPr lang="zh-CN" altLang="en-US" dirty="0">
                <a:effectLst/>
                <a:latin typeface="+mj-lt"/>
                <a:ea typeface="Segoe UI Web (West European)"/>
              </a:rPr>
              <a:t>个原始数据</a:t>
            </a:r>
            <a:endParaRPr lang="en-US" altLang="zh-CN" dirty="0">
              <a:effectLst/>
              <a:latin typeface="+mj-lt"/>
              <a:ea typeface="Segoe UI Web (West European)"/>
            </a:endParaRPr>
          </a:p>
          <a:p>
            <a:pPr marL="285750" indent="-285750">
              <a:buFont typeface="Wingdings" panose="05000000000000000000" pitchFamily="2" charset="2"/>
              <a:buChar char="p"/>
            </a:pPr>
            <a:r>
              <a:rPr lang="zh-CN" altLang="zh-CN" sz="2400" b="1" dirty="0">
                <a:latin typeface="+mj-lt"/>
              </a:rPr>
              <a:t>影响数据集</a:t>
            </a:r>
            <a:r>
              <a:rPr lang="zh-CN" altLang="en-US" sz="2400" b="1" dirty="0">
                <a:latin typeface="+mj-lt"/>
              </a:rPr>
              <a:t>的因素</a:t>
            </a:r>
            <a:r>
              <a:rPr lang="zh-CN" altLang="zh-CN" sz="2400" b="1" dirty="0">
                <a:latin typeface="+mj-lt"/>
              </a:rPr>
              <a:t> </a:t>
            </a:r>
            <a:endParaRPr lang="en-US" altLang="zh-CN" sz="2400" b="1" dirty="0">
              <a:latin typeface="+mj-lt"/>
            </a:endParaRPr>
          </a:p>
          <a:p>
            <a:pPr marL="742950" lvl="1" indent="-285750">
              <a:buFont typeface="Wingdings" panose="05000000000000000000" pitchFamily="2" charset="2"/>
              <a:buChar char="p"/>
            </a:pPr>
            <a:r>
              <a:rPr lang="zh-CN" altLang="en-US" dirty="0"/>
              <a:t>不同心脏周期数</a:t>
            </a:r>
            <a:endParaRPr lang="en-US" altLang="zh-CN" dirty="0"/>
          </a:p>
          <a:p>
            <a:pPr marL="742950" lvl="1" indent="-285750">
              <a:buFont typeface="Wingdings" panose="05000000000000000000" pitchFamily="2" charset="2"/>
              <a:buChar char="p"/>
            </a:pPr>
            <a:r>
              <a:rPr lang="zh-CN" altLang="en-US" dirty="0"/>
              <a:t>不同手指</a:t>
            </a:r>
            <a:endParaRPr lang="en-US" altLang="zh-CN" dirty="0"/>
          </a:p>
          <a:p>
            <a:pPr marL="742950" lvl="1" indent="-285750">
              <a:buFont typeface="Wingdings" panose="05000000000000000000" pitchFamily="2" charset="2"/>
              <a:buChar char="p"/>
            </a:pPr>
            <a:r>
              <a:rPr lang="zh-CN" altLang="en-US" dirty="0"/>
              <a:t>不同指尖按压位置</a:t>
            </a:r>
            <a:endParaRPr lang="en-US" altLang="zh-CN" dirty="0"/>
          </a:p>
          <a:p>
            <a:pPr marL="742950" lvl="1" indent="-285750">
              <a:buFont typeface="Wingdings" panose="05000000000000000000" pitchFamily="2" charset="2"/>
              <a:buChar char="p"/>
            </a:pPr>
            <a:r>
              <a:rPr lang="zh-CN" altLang="en-US" dirty="0"/>
              <a:t>不同情绪状态</a:t>
            </a:r>
            <a:endParaRPr lang="en-US" altLang="zh-CN" dirty="0"/>
          </a:p>
          <a:p>
            <a:pPr marL="742950" lvl="1" indent="-285750">
              <a:buFont typeface="Wingdings" panose="05000000000000000000" pitchFamily="2" charset="2"/>
              <a:buChar char="p"/>
            </a:pPr>
            <a:r>
              <a:rPr lang="zh-CN" altLang="en-US" dirty="0"/>
              <a:t>不同相机帧率</a:t>
            </a:r>
            <a:endParaRPr lang="en-US" altLang="zh-CN" dirty="0"/>
          </a:p>
          <a:p>
            <a:pPr marL="742950" lvl="1" indent="-285750">
              <a:buFont typeface="Wingdings" panose="05000000000000000000" pitchFamily="2" charset="2"/>
              <a:buChar char="p"/>
            </a:pPr>
            <a:r>
              <a:rPr lang="zh-CN" altLang="en-US" dirty="0"/>
              <a:t>不同分辨率</a:t>
            </a:r>
            <a:endParaRPr lang="en-US" altLang="zh-CN" dirty="0"/>
          </a:p>
          <a:p>
            <a:pPr marL="285750" indent="-285750">
              <a:buFont typeface="Wingdings" panose="05000000000000000000" pitchFamily="2" charset="2"/>
              <a:buChar char="p"/>
            </a:pPr>
            <a:r>
              <a:rPr lang="zh-CN" altLang="en-US" sz="2400" b="1" dirty="0">
                <a:latin typeface="+mj-lt"/>
              </a:rPr>
              <a:t>评价指标</a:t>
            </a:r>
            <a:endParaRPr lang="en-US" altLang="zh-CN" sz="2400" b="1" dirty="0">
              <a:latin typeface="+mj-lt"/>
            </a:endParaRPr>
          </a:p>
          <a:p>
            <a:pPr marL="742950" lvl="1" indent="-285750">
              <a:buFont typeface="Wingdings" panose="05000000000000000000" pitchFamily="2" charset="2"/>
              <a:buChar char="p"/>
            </a:pPr>
            <a:r>
              <a:rPr lang="en-US" altLang="zh-CN" sz="2000" dirty="0">
                <a:latin typeface="+mj-lt"/>
              </a:rPr>
              <a:t>TPR</a:t>
            </a:r>
            <a:r>
              <a:rPr lang="zh-CN" altLang="en-US" sz="2000" dirty="0">
                <a:latin typeface="+mj-lt"/>
              </a:rPr>
              <a:t>、</a:t>
            </a:r>
            <a:r>
              <a:rPr lang="en-US" altLang="zh-CN" sz="2000" dirty="0">
                <a:latin typeface="+mj-lt"/>
              </a:rPr>
              <a:t>FPR</a:t>
            </a:r>
            <a:r>
              <a:rPr lang="zh-CN" altLang="en-US" sz="2000" dirty="0">
                <a:latin typeface="+mj-lt"/>
              </a:rPr>
              <a:t>、</a:t>
            </a:r>
            <a:r>
              <a:rPr lang="en-US" altLang="zh-CN" sz="2000" dirty="0">
                <a:latin typeface="+mj-lt"/>
              </a:rPr>
              <a:t>BAC</a:t>
            </a:r>
            <a:r>
              <a:rPr lang="zh-CN" altLang="en-US" sz="2000" dirty="0">
                <a:latin typeface="+mj-lt"/>
              </a:rPr>
              <a:t>、</a:t>
            </a:r>
            <a:r>
              <a:rPr lang="en-US" altLang="zh-CN" sz="2000" dirty="0">
                <a:latin typeface="+mj-lt"/>
              </a:rPr>
              <a:t>ROC</a:t>
            </a:r>
            <a:r>
              <a:rPr lang="zh-CN" altLang="en-US" sz="2000" dirty="0">
                <a:latin typeface="+mj-lt"/>
              </a:rPr>
              <a:t>、</a:t>
            </a:r>
            <a:r>
              <a:rPr lang="en-US" altLang="zh-CN" sz="2000" dirty="0">
                <a:latin typeface="+mj-lt"/>
              </a:rPr>
              <a:t>AUC</a:t>
            </a:r>
            <a:endParaRPr lang="zh-CN" altLang="zh-CN" sz="2000" b="1" dirty="0">
              <a:latin typeface="+mj-lt"/>
            </a:endParaRPr>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pPr>
                <a:defRPr/>
              </a:pPr>
              <a:t>20</a:t>
            </a:fld>
            <a:endParaRPr lang="zh-CN" altLang="en-US" dirty="0"/>
          </a:p>
        </p:txBody>
      </p:sp>
      <p:sp>
        <p:nvSpPr>
          <p:cNvPr id="5" name="页脚占位符 4">
            <a:extLst>
              <a:ext uri="{FF2B5EF4-FFF2-40B4-BE49-F238E27FC236}">
                <a16:creationId xmlns:a16="http://schemas.microsoft.com/office/drawing/2014/main" id="{7FE420FB-1B0A-E82D-343F-940AE1E0B460}"/>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685208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志愿者</a:t>
            </a:r>
            <a:r>
              <a:rPr lang="en-US" altLang="zh-CN" dirty="0"/>
              <a:t>1</a:t>
            </a:r>
            <a:r>
              <a:rPr lang="zh-CN" altLang="en-US" dirty="0"/>
              <a:t>为合法用户</a:t>
            </a:r>
            <a:endParaRPr lang="en-US" altLang="zh-CN" dirty="0"/>
          </a:p>
          <a:p>
            <a:r>
              <a:rPr lang="zh-CN" altLang="en-US" dirty="0"/>
              <a:t>实际效果比理论效果好，异常心波出现集中</a:t>
            </a:r>
            <a:endParaRPr 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EE29A44E-FE16-5D00-807B-98FDC31B817B}"/>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183028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367070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405D3B43-4926-2162-BB47-955C63CBA96B}"/>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95865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648A5750-E2B1-0A97-2C2F-3FCAD6C30134}"/>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196662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3A006F62-C76A-D638-4A6A-0259D520A671}"/>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41077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27039413-72EC-C013-BDAC-6CABBBC90406}"/>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23021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9CACAEE2-0FC9-F53D-5A48-5FBDDBFBC000}"/>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539149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p>
        </p:txBody>
      </p:sp>
      <p:sp>
        <p:nvSpPr>
          <p:cNvPr id="3" name="页脚占位符 2">
            <a:extLst>
              <a:ext uri="{FF2B5EF4-FFF2-40B4-BE49-F238E27FC236}">
                <a16:creationId xmlns:a16="http://schemas.microsoft.com/office/drawing/2014/main" id="{27039413-72EC-C013-BDAC-6CABBBC90406}"/>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6703223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562B4D2A-675B-9EC9-7592-8DA9FC8ACA50}"/>
              </a:ext>
            </a:extLst>
          </p:cNvPr>
          <p:cNvSpPr>
            <a:spLocks noGrp="1"/>
          </p:cNvSpPr>
          <p:nvPr>
            <p:ph type="ftr" sz="quarter" idx="4"/>
          </p:nvPr>
        </p:nvSpPr>
        <p:spPr/>
        <p:txBody>
          <a:bodyPr/>
          <a:lstStyle/>
          <a:p>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9B9AE29A-2BBE-DCCC-9D4C-5A9036BBAB15}"/>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87421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E3ECB391-CA13-57B8-2781-9BDF72656B5B}"/>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7372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u="none" strike="noStrike" kern="1200" cap="none" spc="300" normalizeH="0" baseline="0" noProof="0" dirty="0">
                <a:ln>
                  <a:noFill/>
                </a:ln>
                <a:solidFill>
                  <a:srgbClr val="000000"/>
                </a:solidFill>
                <a:effectLst/>
                <a:uLnTx/>
                <a:uFillTx/>
                <a:latin typeface="+mn-ea"/>
                <a:cs typeface="+mn-cs"/>
              </a:rPr>
              <a:t>随着现代科技的进步，智能手机、平板电脑这种移动设备，还有智能家居系统这种物联网设备越来越普遍，这些设备不可避免地会包含一些私人信息和敏感信息，比如通讯录、电子邮件、信用卡号码等</a:t>
            </a:r>
          </a:p>
          <a:p>
            <a:r>
              <a:rPr kumimoji="0" lang="zh-CN" altLang="en-US" sz="1200" b="0" i="0" u="none" strike="noStrike" kern="1200" cap="none" spc="300" normalizeH="0" baseline="0" noProof="0" dirty="0">
                <a:ln>
                  <a:noFill/>
                </a:ln>
                <a:solidFill>
                  <a:srgbClr val="000000"/>
                </a:solidFill>
                <a:effectLst/>
                <a:uLnTx/>
                <a:uFillTx/>
                <a:latin typeface="+mn-ea"/>
                <a:cs typeface="+mn-cs"/>
              </a:rPr>
              <a:t>在这种情况下，如果这些设备没有经过授权就被访问可能会导致大量个人隐私数据和敏感信息的泄露。</a:t>
            </a:r>
            <a:endParaRPr kumimoji="0" lang="en-US" altLang="zh-CN" sz="1200" b="0" i="0" u="none" strike="noStrike" kern="1200" cap="none" spc="300" normalizeH="0" baseline="0" noProof="0" dirty="0">
              <a:ln>
                <a:noFill/>
              </a:ln>
              <a:solidFill>
                <a:srgbClr val="000000"/>
              </a:solidFill>
              <a:effectLst/>
              <a:uLnTx/>
              <a:uFillTx/>
              <a:latin typeface="+mn-ea"/>
              <a:cs typeface="+mn-cs"/>
            </a:endParaRPr>
          </a:p>
          <a:p>
            <a:r>
              <a:rPr kumimoji="0" lang="zh-CN" altLang="en-US" sz="1200" b="0" i="0" u="none" strike="noStrike" kern="1200" cap="none" spc="300" normalizeH="0" baseline="0" noProof="0" dirty="0">
                <a:ln>
                  <a:noFill/>
                </a:ln>
                <a:solidFill>
                  <a:srgbClr val="000000"/>
                </a:solidFill>
                <a:effectLst/>
                <a:uLnTx/>
                <a:uFillTx/>
                <a:latin typeface="+mn-ea"/>
                <a:cs typeface="+mn-cs"/>
              </a:rPr>
              <a:t>所以可靠的认证方法能保护用户的隐私</a:t>
            </a: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
        <p:nvSpPr>
          <p:cNvPr id="5" name="页脚占位符 4">
            <a:extLst>
              <a:ext uri="{FF2B5EF4-FFF2-40B4-BE49-F238E27FC236}">
                <a16:creationId xmlns:a16="http://schemas.microsoft.com/office/drawing/2014/main" id="{4280FB28-F3A1-6C1F-91D1-DB7614280A62}"/>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2854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图形密码比</a:t>
            </a:r>
            <a:r>
              <a:rPr lang="en-US" altLang="zh-CN" dirty="0"/>
              <a:t>pin</a:t>
            </a:r>
            <a:r>
              <a:rPr lang="zh-CN" altLang="en-US" dirty="0"/>
              <a:t>码更易于记忆</a:t>
            </a:r>
            <a:endParaRPr lang="zh-CN" dirty="0"/>
          </a:p>
        </p:txBody>
      </p:sp>
      <p:sp>
        <p:nvSpPr>
          <p:cNvPr id="3" name="页脚占位符 2">
            <a:extLst>
              <a:ext uri="{FF2B5EF4-FFF2-40B4-BE49-F238E27FC236}">
                <a16:creationId xmlns:a16="http://schemas.microsoft.com/office/drawing/2014/main" id="{D2DB3DC0-03F6-DC02-A330-1C8A7C08E63F}"/>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566746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另一种是基于生物特征的识别方式</a:t>
            </a:r>
            <a:endParaRPr lang="en-US" altLang="zh-CN" dirty="0"/>
          </a:p>
          <a:p>
            <a:r>
              <a:rPr lang="zh-CN" altLang="en-US" dirty="0"/>
              <a:t>指纹识别需要特殊传感器，其他方法需要大数据、人工智能等技术支持</a:t>
            </a:r>
            <a:endParaRPr lang="zh-CN" dirty="0"/>
          </a:p>
        </p:txBody>
      </p:sp>
      <p:sp>
        <p:nvSpPr>
          <p:cNvPr id="3" name="页脚占位符 2">
            <a:extLst>
              <a:ext uri="{FF2B5EF4-FFF2-40B4-BE49-F238E27FC236}">
                <a16:creationId xmlns:a16="http://schemas.microsoft.com/office/drawing/2014/main" id="{FCEB8FCE-43F8-AE89-71C1-2CAAF4B1A911}"/>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1076506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在介绍新方法之前需要了解一下相关知识</a:t>
            </a:r>
            <a:endParaRPr lang="en-US" altLang="zh-CN" dirty="0"/>
          </a:p>
          <a:p>
            <a:r>
              <a:rPr lang="zh-CN" altLang="en-US" dirty="0"/>
              <a:t>这是通过手指按压的视频流提取出的单个心波</a:t>
            </a:r>
            <a:endParaRPr lang="en-US" altLang="zh-CN" dirty="0"/>
          </a:p>
          <a:p>
            <a:r>
              <a:rPr lang="zh-CN" altLang="en-US" dirty="0"/>
              <a:t>通过</a:t>
            </a:r>
            <a:r>
              <a:rPr lang="en-US" altLang="zh-CN" dirty="0"/>
              <a:t>DP</a:t>
            </a:r>
            <a:r>
              <a:rPr lang="zh-CN" altLang="en-US" dirty="0"/>
              <a:t>、</a:t>
            </a:r>
            <a:r>
              <a:rPr lang="en-US" altLang="zh-CN" dirty="0"/>
              <a:t>DN</a:t>
            </a:r>
            <a:r>
              <a:rPr lang="zh-CN" altLang="en-US" dirty="0"/>
              <a:t>、</a:t>
            </a:r>
            <a:r>
              <a:rPr lang="en-US" altLang="zh-CN" dirty="0"/>
              <a:t>SP</a:t>
            </a:r>
            <a:r>
              <a:rPr lang="zh-CN" altLang="en-US" dirty="0"/>
              <a:t>三点划分的四个周期分别对应心血管系统的四个时期</a:t>
            </a:r>
            <a:endParaRPr lang="zh-C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样式2-首页1">
    <p:spTree>
      <p:nvGrpSpPr>
        <p:cNvPr id="1" name=""/>
        <p:cNvGrpSpPr/>
        <p:nvPr/>
      </p:nvGrpSpPr>
      <p:grpSpPr>
        <a:xfrm>
          <a:off x="0" y="0"/>
          <a:ext cx="0" cy="0"/>
          <a:chOff x="0" y="0"/>
          <a:chExt cx="0" cy="0"/>
        </a:xfrm>
      </p:grpSpPr>
      <p:sp>
        <p:nvSpPr>
          <p:cNvPr id="6" name="PA-矩形 7"/>
          <p:cNvSpPr/>
          <p:nvPr/>
        </p:nvSpPr>
        <p:spPr>
          <a:xfrm>
            <a:off x="0" y="0"/>
            <a:ext cx="12192000" cy="6858000"/>
          </a:xfrm>
          <a:prstGeom prst="rect">
            <a:avLst/>
          </a:prstGeom>
          <a:solidFill>
            <a:schemeClr val="accent1"/>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7" name="PA-矩形 7"/>
          <p:cNvSpPr/>
          <p:nvPr/>
        </p:nvSpPr>
        <p:spPr>
          <a:xfrm>
            <a:off x="0" y="0"/>
            <a:ext cx="12192000" cy="6858000"/>
          </a:xfrm>
          <a:prstGeom prst="rect">
            <a:avLst/>
          </a:prstGeom>
          <a:gradFill>
            <a:gsLst>
              <a:gs pos="0">
                <a:srgbClr val="008244"/>
              </a:gs>
              <a:gs pos="100000">
                <a:schemeClr val="accent1"/>
              </a:gs>
            </a:gsLst>
            <a:lin ang="0" scaled="1"/>
          </a:gradFill>
          <a:ln>
            <a:noFill/>
          </a:ln>
        </p:spPr>
        <p:txBody>
          <a:bodyPr anchor="ctr"/>
          <a:lstStyle/>
          <a:p>
            <a:pPr marL="0" lvl="0" indent="0" algn="just"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8" name="任意多边形: 形状 39"/>
          <p:cNvSpPr/>
          <p:nvPr/>
        </p:nvSpPr>
        <p:spPr>
          <a:xfrm>
            <a:off x="221886" y="0"/>
            <a:ext cx="7536857" cy="6858000"/>
          </a:xfrm>
          <a:custGeom>
            <a:avLst/>
            <a:gdLst/>
            <a:ahLst/>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accent1"/>
          </a:solidFill>
          <a:ln>
            <a:noFill/>
          </a:ln>
          <a:effectLst>
            <a:outerShdw blurRad="190500" sx="101000" sy="101000" algn="l" rotWithShape="0">
              <a:srgbClr val="000000">
                <a:alpha val="11000"/>
              </a:srgbClr>
            </a:outerShdw>
          </a:effectLst>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9" name="任意多边形: 形状 39"/>
          <p:cNvSpPr/>
          <p:nvPr/>
        </p:nvSpPr>
        <p:spPr>
          <a:xfrm>
            <a:off x="189674" y="0"/>
            <a:ext cx="7536857" cy="6858000"/>
          </a:xfrm>
          <a:custGeom>
            <a:avLst/>
            <a:gdLst/>
            <a:ahLst/>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10" name="任意多边形: 形状 39"/>
          <p:cNvSpPr/>
          <p:nvPr/>
        </p:nvSpPr>
        <p:spPr>
          <a:xfrm>
            <a:off x="0" y="0"/>
            <a:ext cx="7536857" cy="6858000"/>
          </a:xfrm>
          <a:custGeom>
            <a:avLst/>
            <a:gdLst/>
            <a:ahLst/>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srgbClr val="000000">
                <a:alpha val="7000"/>
              </a:srgbClr>
            </a:outerShdw>
          </a:effectLst>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11" name="任意多边形: 形状 74"/>
          <p:cNvSpPr/>
          <p:nvPr/>
        </p:nvSpPr>
        <p:spPr>
          <a:xfrm flipV="1">
            <a:off x="660400" y="3829587"/>
            <a:ext cx="6489382" cy="193259"/>
          </a:xfrm>
          <a:custGeom>
            <a:avLst/>
            <a:gdLst/>
            <a:ahLst/>
            <a:cxnLst/>
            <a:rect l="l" t="t" r="r" b="b"/>
            <a:pathLst>
              <a:path w="6489382" h="193259">
                <a:moveTo>
                  <a:pt x="6489382" y="193259"/>
                </a:moveTo>
                <a:lnTo>
                  <a:pt x="517172" y="193259"/>
                </a:lnTo>
                <a:lnTo>
                  <a:pt x="234987" y="0"/>
                </a:lnTo>
                <a:cubicBezTo>
                  <a:pt x="235790" y="65213"/>
                  <a:pt x="231774" y="128046"/>
                  <a:pt x="232577" y="193259"/>
                </a:cubicBezTo>
                <a:lnTo>
                  <a:pt x="0" y="193259"/>
                </a:lnTo>
              </a:path>
            </a:pathLst>
          </a:custGeom>
          <a:noFill/>
          <a:ln w="28575">
            <a:solidFill>
              <a:schemeClr val="accent1"/>
            </a:solidFill>
            <a:prstDash val="solid"/>
            <a:miter/>
          </a:ln>
        </p:spPr>
        <p:txBody>
          <a:bodyPr anchor="ctr"/>
          <a:lstStyle/>
          <a:p>
            <a:pPr marL="0" lvl="0" indent="0" algn="ctr" defTabSz="914400">
              <a:lnSpc>
                <a:spcPct val="13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a:spAutoFit/>
          </a:bodyPr>
          <a:lstStyle>
            <a:lvl1pPr lvl="0">
              <a:lnSpc>
                <a:spcPct val="100000"/>
              </a:lnSpc>
              <a:defRPr lang="zh-CN" sz="3600" b="1" spc="100">
                <a:latin typeface="微软雅黑"/>
                <a:ea typeface="微软雅黑"/>
              </a:defRPr>
            </a:lvl1pPr>
          </a:lstStyle>
          <a:p>
            <a:pPr marL="0" lvl="0"/>
            <a:r>
              <a:rPr lang="zh-CN"/>
              <a:t>请在此输入标题</a:t>
            </a:r>
            <a:br>
              <a:rPr lang="zh-CN"/>
            </a:br>
            <a:r>
              <a:rPr lang="zh-CN"/>
              <a:t>尽量回车保证标题为两行</a:t>
            </a:r>
          </a:p>
        </p:txBody>
      </p:sp>
      <p:sp>
        <p:nvSpPr>
          <p:cNvPr id="13" name="文本占位符 87"/>
          <p:cNvSpPr>
            <a:spLocks noGrp="1"/>
          </p:cNvSpPr>
          <p:nvPr>
            <p:ph type="body" idx="13" hasCustomPrompt="1"/>
          </p:nvPr>
        </p:nvSpPr>
        <p:spPr>
          <a:xfrm>
            <a:off x="671367" y="2352090"/>
            <a:ext cx="5137927" cy="258532"/>
          </a:xfrm>
          <a:prstGeom prst="rect">
            <a:avLst/>
          </a:prstGeom>
          <a:noFill/>
        </p:spPr>
        <p:txBody>
          <a:bodyPr wrap="square" lIns="0">
            <a:spAutoFit/>
          </a:bodyPr>
          <a:lstStyle>
            <a:lvl1pPr marL="0" lvl="0" indent="0">
              <a:buNone/>
              <a:defRPr lang="zh-CN" sz="1200" spc="100">
                <a:solidFill>
                  <a:schemeClr val="tx1">
                    <a:lumMod val="65000"/>
                    <a:lumOff val="35000"/>
                  </a:schemeClr>
                </a:solidFill>
                <a:latin typeface="微软雅黑 Light"/>
                <a:ea typeface="微软雅黑 Light"/>
              </a:defRPr>
            </a:lvl1pPr>
          </a:lstStyle>
          <a:p>
            <a:pPr marL="228600" lvl="0" indent="-228600"/>
            <a:r>
              <a:rPr lang="zh-CN"/>
              <a:t>请在此输入你的副标题</a:t>
            </a:r>
          </a:p>
        </p:txBody>
      </p:sp>
      <p:sp>
        <p:nvSpPr>
          <p:cNvPr id="14" name="文本占位符 53"/>
          <p:cNvSpPr>
            <a:spLocks noGrp="1"/>
          </p:cNvSpPr>
          <p:nvPr>
            <p:ph type="body" idx="16" hasCustomPrompt="1"/>
          </p:nvPr>
        </p:nvSpPr>
        <p:spPr>
          <a:xfrm>
            <a:off x="671366" y="4094394"/>
            <a:ext cx="6221139" cy="372410"/>
          </a:xfrm>
          <a:prstGeom prst="rect">
            <a:avLst/>
          </a:prstGeom>
          <a:noFill/>
        </p:spPr>
        <p:txBody>
          <a:bodyPr wrap="square" lIns="0" anchor="ctr" anchorCtr="0">
            <a:spAutoFit/>
          </a:bodyPr>
          <a:lstStyle>
            <a:lvl1pPr marL="0" lvl="0" indent="0">
              <a:lnSpc>
                <a:spcPct val="130000"/>
              </a:lnSpc>
              <a:buNone/>
              <a:defRPr lang="zh-CN" sz="1400" spc="100">
                <a:solidFill>
                  <a:schemeClr val="tx1">
                    <a:lumMod val="85000"/>
                    <a:lumOff val="15000"/>
                  </a:schemeClr>
                </a:solidFill>
              </a:defRPr>
            </a:lvl1pPr>
            <a:lvl2pPr lvl="1">
              <a:defRPr lang="zh-CN" sz="1800"/>
            </a:lvl2pPr>
            <a:lvl3pPr lvl="2">
              <a:defRPr lang="zh-CN" sz="1800"/>
            </a:lvl3pPr>
            <a:lvl4pPr lvl="3">
              <a:defRPr lang="zh-CN"/>
            </a:lvl4pPr>
            <a:lvl5pPr lvl="4">
              <a:defRPr lang="zh-CN"/>
            </a:lvl5pPr>
          </a:lstStyle>
          <a:p>
            <a:pPr marL="0" lvl="0">
              <a:lnSpc>
                <a:spcPct val="130000"/>
              </a:lnSpc>
            </a:pPr>
            <a:r>
              <a:rPr lang="zh-CN"/>
              <a:t>答辩人：北小理　　　导　师： 京小工　　　时　间：</a:t>
            </a:r>
            <a:r>
              <a:rPr lang="en-US"/>
              <a:t>XXX</a:t>
            </a:r>
            <a:endParaRPr lang="zh-CN"/>
          </a:p>
        </p:txBody>
      </p:sp>
      <p:sp>
        <p:nvSpPr>
          <p:cNvPr id="16" name="文本框 15"/>
          <p:cNvSpPr txBox="1"/>
          <p:nvPr/>
        </p:nvSpPr>
        <p:spPr>
          <a:xfrm>
            <a:off x="474450" y="318256"/>
            <a:ext cx="2104863" cy="792864"/>
          </a:xfrm>
          <a:prstGeom prst="rect">
            <a:avLst/>
          </a:prstGeom>
          <a:noFill/>
          <a:ln>
            <a:noFill/>
          </a:ln>
        </p:spPr>
        <p:txBody>
          <a:bodyPr wrap="square" lIns="180000" tIns="180000" rIns="180000" bIns="180000">
            <a:spAutoFit/>
          </a:bodyPr>
          <a:lstStyle/>
          <a:p>
            <a:pPr marL="0" lvl="0" indent="0" algn="l" defTabSz="914400">
              <a:lnSpc>
                <a:spcPct val="130000"/>
              </a:lnSpc>
              <a:spcBef>
                <a:spcPct val="0"/>
              </a:spcBef>
              <a:spcAft>
                <a:spcPct val="0"/>
              </a:spcAft>
              <a:buNone/>
            </a:pPr>
            <a:r>
              <a:rPr lang="en-US" sz="2400" b="1" i="0" u="none" strike="noStrike" kern="1200" spc="100" baseline="0">
                <a:solidFill>
                  <a:srgbClr val="A2A2A2"/>
                </a:solidFill>
                <a:latin typeface="微软雅黑"/>
                <a:ea typeface="微软雅黑"/>
              </a:rPr>
              <a:t>◁ BIT ▷</a:t>
            </a:r>
            <a:endParaRPr lang="zh-CN" sz="2400" b="1" i="0" u="none" strike="noStrike" kern="1200" spc="100" baseline="0">
              <a:solidFill>
                <a:srgbClr val="A2A2A2"/>
              </a:solidFill>
              <a:latin typeface="微软雅黑"/>
              <a:ea typeface="微软雅黑"/>
            </a:endParaRPr>
          </a:p>
        </p:txBody>
      </p:sp>
      <p:pic>
        <p:nvPicPr>
          <p:cNvPr id="23" name="图片 22"/>
          <p:cNvPicPr>
            <a:picLocks noChangeAspect="1"/>
          </p:cNvPicPr>
          <p:nvPr/>
        </p:nvPicPr>
        <p:blipFill>
          <a:blip r:embed="rId2"/>
          <a:stretch/>
        </p:blipFill>
        <p:spPr>
          <a:xfrm>
            <a:off x="8250894" y="-774608"/>
            <a:ext cx="7885491" cy="7588381"/>
          </a:xfrm>
          <a:prstGeom prst="rect">
            <a:avLst/>
          </a:prstGeom>
        </p:spPr>
      </p:pic>
      <p:pic>
        <p:nvPicPr>
          <p:cNvPr id="20" name="图片 19"/>
          <p:cNvPicPr>
            <a:picLocks noChangeAspect="1"/>
          </p:cNvPicPr>
          <p:nvPr/>
        </p:nvPicPr>
        <p:blipFill>
          <a:blip r:embed="rId3"/>
          <a:stretch/>
        </p:blipFill>
        <p:spPr>
          <a:xfrm>
            <a:off x="8250874" y="2196869"/>
            <a:ext cx="3243162" cy="2464261"/>
          </a:xfrm>
          <a:prstGeom prst="rect">
            <a:avLst/>
          </a:prstGeom>
        </p:spPr>
      </p:pic>
      <p:grpSp>
        <p:nvGrpSpPr>
          <p:cNvPr id="2" name="组合 1"/>
          <p:cNvGrpSpPr/>
          <p:nvPr/>
        </p:nvGrpSpPr>
        <p:grpSpPr>
          <a:xfrm>
            <a:off x="671368" y="6061309"/>
            <a:ext cx="2479573" cy="304965"/>
            <a:chOff x="671368" y="6061309"/>
            <a:chExt cx="2479573" cy="304965"/>
          </a:xfrm>
        </p:grpSpPr>
        <p:grpSp>
          <p:nvGrpSpPr>
            <p:cNvPr id="74" name="组合 73"/>
            <p:cNvGrpSpPr/>
            <p:nvPr/>
          </p:nvGrpSpPr>
          <p:grpSpPr>
            <a:xfrm>
              <a:off x="2098445" y="6064781"/>
              <a:ext cx="1052496" cy="298683"/>
              <a:chOff x="2373567" y="1096524"/>
              <a:chExt cx="2578404" cy="731714"/>
            </a:xfrm>
          </p:grpSpPr>
          <p:sp>
            <p:nvSpPr>
              <p:cNvPr id="89" name="Freeform 5"/>
              <p:cNvSpPr/>
              <p:nvPr/>
            </p:nvSpPr>
            <p:spPr>
              <a:xfrm>
                <a:off x="3797881" y="1143043"/>
                <a:ext cx="576140" cy="649652"/>
              </a:xfrm>
              <a:custGeom>
                <a:avLst/>
                <a:gdLst/>
                <a:ahLst/>
                <a:cxnLst/>
                <a:rect l="0" t="0" r="r" b="b"/>
                <a:pathLst>
                  <a:path w="576140" h="649652">
                    <a:moveTo>
                      <a:pt x="129055" y="150975"/>
                    </a:moveTo>
                    <a:cubicBezTo>
                      <a:pt x="161319" y="132675"/>
                      <a:pt x="188974" y="114375"/>
                      <a:pt x="188974" y="73200"/>
                    </a:cubicBezTo>
                    <a:cubicBezTo>
                      <a:pt x="188974" y="59475"/>
                      <a:pt x="198192" y="41175"/>
                      <a:pt x="202801" y="27450"/>
                    </a:cubicBezTo>
                    <a:cubicBezTo>
                      <a:pt x="207410" y="22875"/>
                      <a:pt x="221238" y="13725"/>
                      <a:pt x="225847" y="13725"/>
                    </a:cubicBezTo>
                    <a:cubicBezTo>
                      <a:pt x="248892" y="18300"/>
                      <a:pt x="271938" y="41175"/>
                      <a:pt x="271938" y="68625"/>
                    </a:cubicBezTo>
                    <a:cubicBezTo>
                      <a:pt x="271938" y="82350"/>
                      <a:pt x="276547" y="86925"/>
                      <a:pt x="285765" y="91500"/>
                    </a:cubicBezTo>
                    <a:cubicBezTo>
                      <a:pt x="299593" y="100650"/>
                      <a:pt x="313420" y="114375"/>
                      <a:pt x="318029" y="128100"/>
                    </a:cubicBezTo>
                    <a:cubicBezTo>
                      <a:pt x="327248" y="146400"/>
                      <a:pt x="313420" y="155550"/>
                      <a:pt x="294984" y="150975"/>
                    </a:cubicBezTo>
                    <a:cubicBezTo>
                      <a:pt x="285765" y="146400"/>
                      <a:pt x="276547" y="141825"/>
                      <a:pt x="262720" y="137250"/>
                    </a:cubicBezTo>
                    <a:cubicBezTo>
                      <a:pt x="244283" y="128100"/>
                      <a:pt x="235065" y="132675"/>
                      <a:pt x="230456" y="155550"/>
                    </a:cubicBezTo>
                    <a:cubicBezTo>
                      <a:pt x="221238" y="205876"/>
                      <a:pt x="212020" y="256201"/>
                      <a:pt x="239674" y="301951"/>
                    </a:cubicBezTo>
                    <a:cubicBezTo>
                      <a:pt x="248892" y="292801"/>
                      <a:pt x="258111" y="283651"/>
                      <a:pt x="267329" y="265351"/>
                    </a:cubicBezTo>
                    <a:cubicBezTo>
                      <a:pt x="281156" y="283651"/>
                      <a:pt x="290375" y="297376"/>
                      <a:pt x="299593" y="315676"/>
                    </a:cubicBezTo>
                    <a:cubicBezTo>
                      <a:pt x="313420" y="301951"/>
                      <a:pt x="331857" y="283651"/>
                      <a:pt x="345684" y="269926"/>
                    </a:cubicBezTo>
                    <a:cubicBezTo>
                      <a:pt x="350293" y="265351"/>
                      <a:pt x="345684" y="256201"/>
                      <a:pt x="345684" y="251626"/>
                    </a:cubicBezTo>
                    <a:cubicBezTo>
                      <a:pt x="341075" y="242476"/>
                      <a:pt x="327248" y="233326"/>
                      <a:pt x="327248" y="228751"/>
                    </a:cubicBezTo>
                    <a:cubicBezTo>
                      <a:pt x="331857" y="215026"/>
                      <a:pt x="345684" y="210451"/>
                      <a:pt x="359511" y="215026"/>
                    </a:cubicBezTo>
                    <a:cubicBezTo>
                      <a:pt x="364120" y="215026"/>
                      <a:pt x="368730" y="215026"/>
                      <a:pt x="373339" y="215026"/>
                    </a:cubicBezTo>
                    <a:cubicBezTo>
                      <a:pt x="373339" y="201301"/>
                      <a:pt x="377948" y="183001"/>
                      <a:pt x="382557" y="160125"/>
                    </a:cubicBezTo>
                    <a:cubicBezTo>
                      <a:pt x="350293" y="173851"/>
                      <a:pt x="327248" y="183001"/>
                      <a:pt x="299593" y="192151"/>
                    </a:cubicBezTo>
                    <a:cubicBezTo>
                      <a:pt x="281156" y="201301"/>
                      <a:pt x="276547" y="201301"/>
                      <a:pt x="262720" y="183001"/>
                    </a:cubicBezTo>
                    <a:cubicBezTo>
                      <a:pt x="271938" y="178426"/>
                      <a:pt x="281156" y="173851"/>
                      <a:pt x="290375" y="169276"/>
                    </a:cubicBezTo>
                    <a:cubicBezTo>
                      <a:pt x="318029" y="160125"/>
                      <a:pt x="345684" y="150975"/>
                      <a:pt x="373339" y="137250"/>
                    </a:cubicBezTo>
                    <a:cubicBezTo>
                      <a:pt x="382557" y="137250"/>
                      <a:pt x="387166" y="128100"/>
                      <a:pt x="391775" y="123525"/>
                    </a:cubicBezTo>
                    <a:cubicBezTo>
                      <a:pt x="400993" y="96075"/>
                      <a:pt x="405603" y="64050"/>
                      <a:pt x="414821" y="36600"/>
                    </a:cubicBezTo>
                    <a:cubicBezTo>
                      <a:pt x="414821" y="27450"/>
                      <a:pt x="424039" y="13725"/>
                      <a:pt x="428648" y="9150"/>
                    </a:cubicBezTo>
                    <a:cubicBezTo>
                      <a:pt x="433257" y="0"/>
                      <a:pt x="442476" y="0"/>
                      <a:pt x="451694" y="0"/>
                    </a:cubicBezTo>
                    <a:cubicBezTo>
                      <a:pt x="451694" y="4575"/>
                      <a:pt x="456303" y="18300"/>
                      <a:pt x="456303" y="22875"/>
                    </a:cubicBezTo>
                    <a:cubicBezTo>
                      <a:pt x="428648" y="54900"/>
                      <a:pt x="433257" y="91500"/>
                      <a:pt x="424039" y="128100"/>
                    </a:cubicBezTo>
                    <a:cubicBezTo>
                      <a:pt x="451694" y="141825"/>
                      <a:pt x="483958" y="114375"/>
                      <a:pt x="511612" y="137250"/>
                    </a:cubicBezTo>
                    <a:cubicBezTo>
                      <a:pt x="502394" y="150975"/>
                      <a:pt x="493176" y="164701"/>
                      <a:pt x="474739" y="160125"/>
                    </a:cubicBezTo>
                    <a:cubicBezTo>
                      <a:pt x="474739" y="155550"/>
                      <a:pt x="470130" y="155550"/>
                      <a:pt x="470130" y="155550"/>
                    </a:cubicBezTo>
                    <a:cubicBezTo>
                      <a:pt x="424039" y="155550"/>
                      <a:pt x="405603" y="178426"/>
                      <a:pt x="414821" y="224176"/>
                    </a:cubicBezTo>
                    <a:cubicBezTo>
                      <a:pt x="419430" y="237901"/>
                      <a:pt x="428648" y="251626"/>
                      <a:pt x="437866" y="269926"/>
                    </a:cubicBezTo>
                    <a:cubicBezTo>
                      <a:pt x="456303" y="269926"/>
                      <a:pt x="479348" y="265351"/>
                      <a:pt x="502394" y="260776"/>
                    </a:cubicBezTo>
                    <a:cubicBezTo>
                      <a:pt x="525440" y="256201"/>
                      <a:pt x="548485" y="265351"/>
                      <a:pt x="566922" y="279076"/>
                    </a:cubicBezTo>
                    <a:cubicBezTo>
                      <a:pt x="576140" y="288226"/>
                      <a:pt x="576140" y="301951"/>
                      <a:pt x="562313" y="306526"/>
                    </a:cubicBezTo>
                    <a:cubicBezTo>
                      <a:pt x="543876" y="315676"/>
                      <a:pt x="525440" y="324826"/>
                      <a:pt x="507003" y="324826"/>
                    </a:cubicBezTo>
                    <a:cubicBezTo>
                      <a:pt x="474739" y="320251"/>
                      <a:pt x="456303" y="343126"/>
                      <a:pt x="437866" y="361426"/>
                    </a:cubicBezTo>
                    <a:cubicBezTo>
                      <a:pt x="451694" y="366001"/>
                      <a:pt x="470130" y="366001"/>
                      <a:pt x="479348" y="375151"/>
                    </a:cubicBezTo>
                    <a:cubicBezTo>
                      <a:pt x="488567" y="379726"/>
                      <a:pt x="497785" y="393451"/>
                      <a:pt x="502394" y="402601"/>
                    </a:cubicBezTo>
                    <a:cubicBezTo>
                      <a:pt x="507003" y="475801"/>
                      <a:pt x="511612" y="544427"/>
                      <a:pt x="516221" y="613052"/>
                    </a:cubicBezTo>
                    <a:cubicBezTo>
                      <a:pt x="516221" y="626777"/>
                      <a:pt x="507003" y="640502"/>
                      <a:pt x="507003" y="649652"/>
                    </a:cubicBezTo>
                    <a:cubicBezTo>
                      <a:pt x="493176" y="645077"/>
                      <a:pt x="479348" y="645077"/>
                      <a:pt x="470130" y="640502"/>
                    </a:cubicBezTo>
                    <a:cubicBezTo>
                      <a:pt x="447085" y="622202"/>
                      <a:pt x="428648" y="599327"/>
                      <a:pt x="414821" y="581027"/>
                    </a:cubicBezTo>
                    <a:cubicBezTo>
                      <a:pt x="410212" y="576452"/>
                      <a:pt x="410212" y="567302"/>
                      <a:pt x="410212" y="562727"/>
                    </a:cubicBezTo>
                    <a:cubicBezTo>
                      <a:pt x="424039" y="571877"/>
                      <a:pt x="442476" y="581027"/>
                      <a:pt x="460912" y="594752"/>
                    </a:cubicBezTo>
                    <a:cubicBezTo>
                      <a:pt x="460912" y="590177"/>
                      <a:pt x="465521" y="590177"/>
                      <a:pt x="465521" y="585602"/>
                    </a:cubicBezTo>
                    <a:cubicBezTo>
                      <a:pt x="465521" y="553577"/>
                      <a:pt x="465521" y="516977"/>
                      <a:pt x="465521" y="480376"/>
                    </a:cubicBezTo>
                    <a:cubicBezTo>
                      <a:pt x="465521" y="462076"/>
                      <a:pt x="465521" y="439201"/>
                      <a:pt x="465521" y="420901"/>
                    </a:cubicBezTo>
                    <a:cubicBezTo>
                      <a:pt x="456303" y="388876"/>
                      <a:pt x="442476" y="384301"/>
                      <a:pt x="414821" y="411751"/>
                    </a:cubicBezTo>
                    <a:cubicBezTo>
                      <a:pt x="424039" y="425476"/>
                      <a:pt x="447085" y="425476"/>
                      <a:pt x="447085" y="452926"/>
                    </a:cubicBezTo>
                    <a:cubicBezTo>
                      <a:pt x="433257" y="448351"/>
                      <a:pt x="419430" y="443776"/>
                      <a:pt x="405603" y="439201"/>
                    </a:cubicBezTo>
                    <a:cubicBezTo>
                      <a:pt x="387166" y="457501"/>
                      <a:pt x="387166" y="462076"/>
                      <a:pt x="414821" y="471226"/>
                    </a:cubicBezTo>
                    <a:cubicBezTo>
                      <a:pt x="437866" y="484951"/>
                      <a:pt x="451694" y="507827"/>
                      <a:pt x="442476" y="512402"/>
                    </a:cubicBezTo>
                    <a:cubicBezTo>
                      <a:pt x="424039" y="526127"/>
                      <a:pt x="410212" y="512402"/>
                      <a:pt x="396384" y="503252"/>
                    </a:cubicBezTo>
                    <a:cubicBezTo>
                      <a:pt x="391775" y="503252"/>
                      <a:pt x="387166" y="498677"/>
                      <a:pt x="382557" y="494102"/>
                    </a:cubicBezTo>
                    <a:cubicBezTo>
                      <a:pt x="377948" y="512402"/>
                      <a:pt x="377948" y="530702"/>
                      <a:pt x="373339" y="549002"/>
                    </a:cubicBezTo>
                    <a:cubicBezTo>
                      <a:pt x="341075" y="539852"/>
                      <a:pt x="331857" y="521552"/>
                      <a:pt x="336466" y="494102"/>
                    </a:cubicBezTo>
                    <a:cubicBezTo>
                      <a:pt x="350293" y="434626"/>
                      <a:pt x="373339" y="379726"/>
                      <a:pt x="405603" y="324826"/>
                    </a:cubicBezTo>
                    <a:cubicBezTo>
                      <a:pt x="387166" y="338551"/>
                      <a:pt x="368730" y="347701"/>
                      <a:pt x="350293" y="356851"/>
                    </a:cubicBezTo>
                    <a:cubicBezTo>
                      <a:pt x="327248" y="370576"/>
                      <a:pt x="299593" y="384301"/>
                      <a:pt x="276547" y="398026"/>
                    </a:cubicBezTo>
                    <a:cubicBezTo>
                      <a:pt x="276547" y="398026"/>
                      <a:pt x="276547" y="398026"/>
                      <a:pt x="271938" y="398026"/>
                    </a:cubicBezTo>
                    <a:cubicBezTo>
                      <a:pt x="262720" y="402601"/>
                      <a:pt x="248892" y="402601"/>
                      <a:pt x="244283" y="407176"/>
                    </a:cubicBezTo>
                    <a:cubicBezTo>
                      <a:pt x="235065" y="425476"/>
                      <a:pt x="225847" y="443776"/>
                      <a:pt x="225847" y="462076"/>
                    </a:cubicBezTo>
                    <a:cubicBezTo>
                      <a:pt x="225847" y="503252"/>
                      <a:pt x="230456" y="544427"/>
                      <a:pt x="235065" y="585602"/>
                    </a:cubicBezTo>
                    <a:cubicBezTo>
                      <a:pt x="235065" y="599327"/>
                      <a:pt x="235065" y="613052"/>
                      <a:pt x="235065" y="626777"/>
                    </a:cubicBezTo>
                    <a:cubicBezTo>
                      <a:pt x="221238" y="622202"/>
                      <a:pt x="207410" y="622202"/>
                      <a:pt x="198192" y="613052"/>
                    </a:cubicBezTo>
                    <a:cubicBezTo>
                      <a:pt x="184365" y="603902"/>
                      <a:pt x="170537" y="594752"/>
                      <a:pt x="175147" y="571877"/>
                    </a:cubicBezTo>
                    <a:cubicBezTo>
                      <a:pt x="184365" y="544427"/>
                      <a:pt x="179756" y="516977"/>
                      <a:pt x="179756" y="489527"/>
                    </a:cubicBezTo>
                    <a:cubicBezTo>
                      <a:pt x="175147" y="489527"/>
                      <a:pt x="175147" y="489527"/>
                      <a:pt x="170537" y="484951"/>
                    </a:cubicBezTo>
                    <a:cubicBezTo>
                      <a:pt x="165928" y="498677"/>
                      <a:pt x="156710" y="507827"/>
                      <a:pt x="152101" y="521552"/>
                    </a:cubicBezTo>
                    <a:cubicBezTo>
                      <a:pt x="138274" y="549002"/>
                      <a:pt x="115228" y="558152"/>
                      <a:pt x="96792" y="549002"/>
                    </a:cubicBezTo>
                    <a:cubicBezTo>
                      <a:pt x="73746" y="539852"/>
                      <a:pt x="69137" y="516977"/>
                      <a:pt x="78355" y="494102"/>
                    </a:cubicBezTo>
                    <a:cubicBezTo>
                      <a:pt x="92182" y="452926"/>
                      <a:pt x="106010" y="416326"/>
                      <a:pt x="119837" y="370576"/>
                    </a:cubicBezTo>
                    <a:cubicBezTo>
                      <a:pt x="87573" y="411751"/>
                      <a:pt x="55309" y="388876"/>
                      <a:pt x="23046" y="370576"/>
                    </a:cubicBezTo>
                    <a:cubicBezTo>
                      <a:pt x="0" y="361426"/>
                      <a:pt x="0" y="347701"/>
                      <a:pt x="23046" y="333976"/>
                    </a:cubicBezTo>
                    <a:cubicBezTo>
                      <a:pt x="69137" y="311101"/>
                      <a:pt x="115228" y="283651"/>
                      <a:pt x="156710" y="256201"/>
                    </a:cubicBezTo>
                    <a:cubicBezTo>
                      <a:pt x="161319" y="251626"/>
                      <a:pt x="170537" y="247051"/>
                      <a:pt x="170537" y="237901"/>
                    </a:cubicBezTo>
                    <a:cubicBezTo>
                      <a:pt x="175147" y="210451"/>
                      <a:pt x="175147" y="178426"/>
                      <a:pt x="175147" y="150975"/>
                    </a:cubicBezTo>
                    <a:cubicBezTo>
                      <a:pt x="175147" y="146400"/>
                      <a:pt x="175147" y="146400"/>
                      <a:pt x="170537" y="146400"/>
                    </a:cubicBezTo>
                    <a:cubicBezTo>
                      <a:pt x="147492" y="183001"/>
                      <a:pt x="124446" y="219601"/>
                      <a:pt x="101401" y="251626"/>
                    </a:cubicBezTo>
                    <a:cubicBezTo>
                      <a:pt x="101401" y="256201"/>
                      <a:pt x="101401" y="256201"/>
                      <a:pt x="106010" y="260776"/>
                    </a:cubicBezTo>
                    <a:cubicBezTo>
                      <a:pt x="92182" y="256201"/>
                      <a:pt x="78355" y="256201"/>
                      <a:pt x="64528" y="251626"/>
                    </a:cubicBezTo>
                    <a:cubicBezTo>
                      <a:pt x="41482" y="242476"/>
                      <a:pt x="32264" y="224176"/>
                      <a:pt x="41482" y="201301"/>
                    </a:cubicBezTo>
                    <a:cubicBezTo>
                      <a:pt x="46091" y="192151"/>
                      <a:pt x="46091" y="178426"/>
                      <a:pt x="50700" y="164701"/>
                    </a:cubicBezTo>
                    <a:cubicBezTo>
                      <a:pt x="59919" y="128100"/>
                      <a:pt x="82964" y="105225"/>
                      <a:pt x="119837" y="91500"/>
                    </a:cubicBezTo>
                    <a:cubicBezTo>
                      <a:pt x="124446" y="86925"/>
                      <a:pt x="138274" y="91500"/>
                      <a:pt x="147492" y="100650"/>
                    </a:cubicBezTo>
                    <a:cubicBezTo>
                      <a:pt x="156710" y="105225"/>
                      <a:pt x="147492" y="114375"/>
                      <a:pt x="142883" y="123525"/>
                    </a:cubicBezTo>
                    <a:cubicBezTo>
                      <a:pt x="133664" y="128100"/>
                      <a:pt x="133664" y="141825"/>
                      <a:pt x="129055" y="150975"/>
                    </a:cubicBezTo>
                    <a:close/>
                  </a:path>
                </a:pathLst>
              </a:custGeom>
              <a:solidFill>
                <a:schemeClr val="accent3"/>
              </a:solid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90" name="Freeform 6"/>
              <p:cNvSpPr/>
              <p:nvPr/>
            </p:nvSpPr>
            <p:spPr>
              <a:xfrm>
                <a:off x="4620305" y="1246611"/>
                <a:ext cx="331666" cy="499206"/>
              </a:xfrm>
              <a:custGeom>
                <a:avLst/>
                <a:gdLst/>
                <a:ahLst/>
                <a:cxnLst/>
                <a:rect l="0" t="0" r="r" b="b"/>
                <a:pathLst>
                  <a:path w="331666" h="499206">
                    <a:moveTo>
                      <a:pt x="152014" y="348070"/>
                    </a:moveTo>
                    <a:cubicBezTo>
                      <a:pt x="170439" y="338910"/>
                      <a:pt x="184259" y="334331"/>
                      <a:pt x="202685" y="334331"/>
                    </a:cubicBezTo>
                    <a:cubicBezTo>
                      <a:pt x="225717" y="329751"/>
                      <a:pt x="248750" y="325171"/>
                      <a:pt x="271782" y="325171"/>
                    </a:cubicBezTo>
                    <a:cubicBezTo>
                      <a:pt x="304027" y="329751"/>
                      <a:pt x="331666" y="389289"/>
                      <a:pt x="317847" y="421348"/>
                    </a:cubicBezTo>
                    <a:cubicBezTo>
                      <a:pt x="313240" y="425928"/>
                      <a:pt x="308634" y="430508"/>
                      <a:pt x="304027" y="430508"/>
                    </a:cubicBezTo>
                    <a:cubicBezTo>
                      <a:pt x="276388" y="435088"/>
                      <a:pt x="248750" y="430508"/>
                      <a:pt x="225717" y="439668"/>
                    </a:cubicBezTo>
                    <a:cubicBezTo>
                      <a:pt x="193472" y="453407"/>
                      <a:pt x="161227" y="467147"/>
                      <a:pt x="128981" y="485466"/>
                    </a:cubicBezTo>
                    <a:cubicBezTo>
                      <a:pt x="110555" y="494626"/>
                      <a:pt x="96736" y="499206"/>
                      <a:pt x="73704" y="485466"/>
                    </a:cubicBezTo>
                    <a:cubicBezTo>
                      <a:pt x="32245" y="457987"/>
                      <a:pt x="13819" y="412188"/>
                      <a:pt x="4606" y="366390"/>
                    </a:cubicBezTo>
                    <a:cubicBezTo>
                      <a:pt x="0" y="357230"/>
                      <a:pt x="4606" y="348070"/>
                      <a:pt x="9213" y="338910"/>
                    </a:cubicBezTo>
                    <a:cubicBezTo>
                      <a:pt x="41458" y="274792"/>
                      <a:pt x="73704" y="206094"/>
                      <a:pt x="105949" y="141976"/>
                    </a:cubicBezTo>
                    <a:cubicBezTo>
                      <a:pt x="105949" y="137396"/>
                      <a:pt x="105949" y="128236"/>
                      <a:pt x="101342" y="119077"/>
                    </a:cubicBezTo>
                    <a:cubicBezTo>
                      <a:pt x="87523" y="105337"/>
                      <a:pt x="69097" y="91597"/>
                      <a:pt x="55278" y="73278"/>
                    </a:cubicBezTo>
                    <a:cubicBezTo>
                      <a:pt x="46065" y="59538"/>
                      <a:pt x="50671" y="50379"/>
                      <a:pt x="69097" y="45799"/>
                    </a:cubicBezTo>
                    <a:cubicBezTo>
                      <a:pt x="96736" y="41219"/>
                      <a:pt x="119768" y="32059"/>
                      <a:pt x="147407" y="22899"/>
                    </a:cubicBezTo>
                    <a:cubicBezTo>
                      <a:pt x="202685" y="0"/>
                      <a:pt x="262569" y="27479"/>
                      <a:pt x="276388" y="82438"/>
                    </a:cubicBezTo>
                    <a:cubicBezTo>
                      <a:pt x="280995" y="96177"/>
                      <a:pt x="276388" y="109917"/>
                      <a:pt x="271782" y="119077"/>
                    </a:cubicBezTo>
                    <a:cubicBezTo>
                      <a:pt x="262569" y="132816"/>
                      <a:pt x="248750" y="151136"/>
                      <a:pt x="239537" y="164875"/>
                    </a:cubicBezTo>
                    <a:cubicBezTo>
                      <a:pt x="211898" y="219834"/>
                      <a:pt x="184259" y="274792"/>
                      <a:pt x="156620" y="329751"/>
                    </a:cubicBezTo>
                    <a:cubicBezTo>
                      <a:pt x="156620" y="329751"/>
                      <a:pt x="156620" y="338910"/>
                      <a:pt x="152014" y="348070"/>
                    </a:cubicBezTo>
                    <a:close/>
                  </a:path>
                </a:pathLst>
              </a:custGeom>
              <a:solidFill>
                <a:schemeClr val="accent3"/>
              </a:solid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a:xfrm>
                  <a:off x="5548313" y="2084388"/>
                  <a:ext cx="547688" cy="446088"/>
                </a:xfrm>
                <a:custGeom>
                  <a:avLst/>
                  <a:gdLst/>
                  <a:ahLst/>
                  <a:cxnLst/>
                  <a:rect l="0" t="0" r="r" b="b"/>
                  <a:pathLst>
                    <a:path w="547688" h="446088">
                      <a:moveTo>
                        <a:pt x="432160" y="246411"/>
                      </a:moveTo>
                      <a:cubicBezTo>
                        <a:pt x="402208" y="220920"/>
                        <a:pt x="346584" y="220920"/>
                        <a:pt x="316632" y="237914"/>
                      </a:cubicBezTo>
                      <a:cubicBezTo>
                        <a:pt x="312353" y="242162"/>
                        <a:pt x="299517" y="246411"/>
                        <a:pt x="290959" y="242162"/>
                      </a:cubicBezTo>
                      <a:cubicBezTo>
                        <a:pt x="265286" y="237914"/>
                        <a:pt x="243892" y="242162"/>
                        <a:pt x="218219" y="250659"/>
                      </a:cubicBezTo>
                      <a:cubicBezTo>
                        <a:pt x="196825" y="259156"/>
                        <a:pt x="175431" y="267653"/>
                        <a:pt x="154037" y="276150"/>
                      </a:cubicBezTo>
                      <a:cubicBezTo>
                        <a:pt x="136922" y="284647"/>
                        <a:pt x="124086" y="293144"/>
                        <a:pt x="119807" y="310137"/>
                      </a:cubicBezTo>
                      <a:cubicBezTo>
                        <a:pt x="102692" y="348373"/>
                        <a:pt x="85576" y="390858"/>
                        <a:pt x="68461" y="433343"/>
                      </a:cubicBezTo>
                      <a:cubicBezTo>
                        <a:pt x="68461" y="437591"/>
                        <a:pt x="59903" y="446088"/>
                        <a:pt x="55625" y="441840"/>
                      </a:cubicBezTo>
                      <a:cubicBezTo>
                        <a:pt x="38509" y="437591"/>
                        <a:pt x="21394" y="424846"/>
                        <a:pt x="4279" y="416349"/>
                      </a:cubicBezTo>
                      <a:cubicBezTo>
                        <a:pt x="0" y="412100"/>
                        <a:pt x="0" y="403603"/>
                        <a:pt x="0" y="395107"/>
                      </a:cubicBezTo>
                      <a:cubicBezTo>
                        <a:pt x="21394" y="348373"/>
                        <a:pt x="42788" y="301640"/>
                        <a:pt x="64182" y="254907"/>
                      </a:cubicBezTo>
                      <a:cubicBezTo>
                        <a:pt x="64182" y="250659"/>
                        <a:pt x="68461" y="250659"/>
                        <a:pt x="68461" y="246411"/>
                      </a:cubicBezTo>
                      <a:cubicBezTo>
                        <a:pt x="77019" y="237914"/>
                        <a:pt x="81297" y="220920"/>
                        <a:pt x="85576" y="220920"/>
                      </a:cubicBezTo>
                      <a:cubicBezTo>
                        <a:pt x="102692" y="220920"/>
                        <a:pt x="124086" y="220920"/>
                        <a:pt x="136922" y="229417"/>
                      </a:cubicBezTo>
                      <a:cubicBezTo>
                        <a:pt x="149758" y="233665"/>
                        <a:pt x="154037" y="237914"/>
                        <a:pt x="166874" y="233665"/>
                      </a:cubicBezTo>
                      <a:cubicBezTo>
                        <a:pt x="243892" y="212423"/>
                        <a:pt x="282402" y="157193"/>
                        <a:pt x="308075" y="89218"/>
                      </a:cubicBezTo>
                      <a:cubicBezTo>
                        <a:pt x="308075" y="84969"/>
                        <a:pt x="312353" y="76472"/>
                        <a:pt x="316632" y="67975"/>
                      </a:cubicBezTo>
                      <a:cubicBezTo>
                        <a:pt x="316632" y="59478"/>
                        <a:pt x="316632" y="55230"/>
                        <a:pt x="316632" y="46733"/>
                      </a:cubicBezTo>
                      <a:cubicBezTo>
                        <a:pt x="316632" y="46733"/>
                        <a:pt x="308075" y="42485"/>
                        <a:pt x="303796" y="46733"/>
                      </a:cubicBezTo>
                      <a:cubicBezTo>
                        <a:pt x="299517" y="50981"/>
                        <a:pt x="290959" y="55230"/>
                        <a:pt x="290959" y="63727"/>
                      </a:cubicBezTo>
                      <a:cubicBezTo>
                        <a:pt x="286680" y="72224"/>
                        <a:pt x="290959" y="80721"/>
                        <a:pt x="290959" y="89218"/>
                      </a:cubicBezTo>
                      <a:cubicBezTo>
                        <a:pt x="295238" y="118957"/>
                        <a:pt x="290959" y="127454"/>
                        <a:pt x="252450" y="123205"/>
                      </a:cubicBezTo>
                      <a:cubicBezTo>
                        <a:pt x="243892" y="123205"/>
                        <a:pt x="235335" y="118957"/>
                        <a:pt x="226777" y="114708"/>
                      </a:cubicBezTo>
                      <a:cubicBezTo>
                        <a:pt x="218219" y="110460"/>
                        <a:pt x="209662" y="106211"/>
                        <a:pt x="201104" y="101963"/>
                      </a:cubicBezTo>
                      <a:cubicBezTo>
                        <a:pt x="201104" y="114708"/>
                        <a:pt x="201104" y="123205"/>
                        <a:pt x="201104" y="135951"/>
                      </a:cubicBezTo>
                      <a:cubicBezTo>
                        <a:pt x="201104" y="140199"/>
                        <a:pt x="201104" y="140199"/>
                        <a:pt x="201104" y="144448"/>
                      </a:cubicBezTo>
                      <a:cubicBezTo>
                        <a:pt x="201104" y="161441"/>
                        <a:pt x="205383" y="182684"/>
                        <a:pt x="183989" y="191181"/>
                      </a:cubicBezTo>
                      <a:cubicBezTo>
                        <a:pt x="166874" y="195429"/>
                        <a:pt x="145480" y="186932"/>
                        <a:pt x="132643" y="165690"/>
                      </a:cubicBezTo>
                      <a:cubicBezTo>
                        <a:pt x="119807" y="144448"/>
                        <a:pt x="106970" y="123205"/>
                        <a:pt x="124086" y="97715"/>
                      </a:cubicBezTo>
                      <a:cubicBezTo>
                        <a:pt x="132643" y="84969"/>
                        <a:pt x="132643" y="72224"/>
                        <a:pt x="141201" y="59478"/>
                      </a:cubicBezTo>
                      <a:cubicBezTo>
                        <a:pt x="145480" y="50981"/>
                        <a:pt x="149758" y="38236"/>
                        <a:pt x="154037" y="38236"/>
                      </a:cubicBezTo>
                      <a:cubicBezTo>
                        <a:pt x="162595" y="42485"/>
                        <a:pt x="171153" y="46733"/>
                        <a:pt x="179710" y="55230"/>
                      </a:cubicBezTo>
                      <a:cubicBezTo>
                        <a:pt x="179710" y="55230"/>
                        <a:pt x="183989" y="63727"/>
                        <a:pt x="188268" y="67975"/>
                      </a:cubicBezTo>
                      <a:cubicBezTo>
                        <a:pt x="205383" y="55230"/>
                        <a:pt x="222498" y="46733"/>
                        <a:pt x="243892" y="59478"/>
                      </a:cubicBezTo>
                      <a:cubicBezTo>
                        <a:pt x="248171" y="63727"/>
                        <a:pt x="261008" y="55230"/>
                        <a:pt x="265286" y="46733"/>
                      </a:cubicBezTo>
                      <a:cubicBezTo>
                        <a:pt x="295238" y="21242"/>
                        <a:pt x="320911" y="0"/>
                        <a:pt x="359420" y="0"/>
                      </a:cubicBezTo>
                      <a:cubicBezTo>
                        <a:pt x="380814" y="0"/>
                        <a:pt x="397930" y="8497"/>
                        <a:pt x="410766" y="29739"/>
                      </a:cubicBezTo>
                      <a:cubicBezTo>
                        <a:pt x="423602" y="46733"/>
                        <a:pt x="419324" y="63727"/>
                        <a:pt x="410766" y="84969"/>
                      </a:cubicBezTo>
                      <a:cubicBezTo>
                        <a:pt x="389372" y="114708"/>
                        <a:pt x="372257" y="148696"/>
                        <a:pt x="355141" y="182684"/>
                      </a:cubicBezTo>
                      <a:cubicBezTo>
                        <a:pt x="376536" y="182684"/>
                        <a:pt x="389372" y="186932"/>
                        <a:pt x="402208" y="186932"/>
                      </a:cubicBezTo>
                      <a:cubicBezTo>
                        <a:pt x="449275" y="195429"/>
                        <a:pt x="492063" y="212423"/>
                        <a:pt x="522015" y="250659"/>
                      </a:cubicBezTo>
                      <a:cubicBezTo>
                        <a:pt x="547688" y="276150"/>
                        <a:pt x="543409" y="288895"/>
                        <a:pt x="513458" y="310137"/>
                      </a:cubicBezTo>
                      <a:cubicBezTo>
                        <a:pt x="483506" y="327131"/>
                        <a:pt x="449275" y="327131"/>
                        <a:pt x="419324" y="310137"/>
                      </a:cubicBezTo>
                      <a:cubicBezTo>
                        <a:pt x="406487" y="301640"/>
                        <a:pt x="406487" y="293144"/>
                        <a:pt x="415045" y="280398"/>
                      </a:cubicBezTo>
                      <a:cubicBezTo>
                        <a:pt x="419324" y="271901"/>
                        <a:pt x="427881" y="259156"/>
                        <a:pt x="432160" y="24641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97" name="Freeform 8"/>
                <p:cNvSpPr/>
                <p:nvPr/>
              </p:nvSpPr>
              <p:spPr>
                <a:xfrm>
                  <a:off x="5664200" y="2355851"/>
                  <a:ext cx="341313" cy="407988"/>
                </a:xfrm>
                <a:custGeom>
                  <a:avLst/>
                  <a:gdLst/>
                  <a:ahLst/>
                  <a:cxnLst/>
                  <a:rect l="0" t="0" r="r" b="b"/>
                  <a:pathLst>
                    <a:path w="341313" h="407988">
                      <a:moveTo>
                        <a:pt x="196255" y="123246"/>
                      </a:moveTo>
                      <a:cubicBezTo>
                        <a:pt x="226120" y="127496"/>
                        <a:pt x="251718" y="131746"/>
                        <a:pt x="277317" y="123246"/>
                      </a:cubicBezTo>
                      <a:cubicBezTo>
                        <a:pt x="302915" y="114747"/>
                        <a:pt x="341313" y="144496"/>
                        <a:pt x="337047" y="174245"/>
                      </a:cubicBezTo>
                      <a:cubicBezTo>
                        <a:pt x="337047" y="178495"/>
                        <a:pt x="324247" y="182745"/>
                        <a:pt x="315715" y="182745"/>
                      </a:cubicBezTo>
                      <a:cubicBezTo>
                        <a:pt x="298649" y="182745"/>
                        <a:pt x="277317" y="182745"/>
                        <a:pt x="255985" y="182745"/>
                      </a:cubicBezTo>
                      <a:cubicBezTo>
                        <a:pt x="226120" y="178495"/>
                        <a:pt x="221853" y="186995"/>
                        <a:pt x="221853" y="212494"/>
                      </a:cubicBezTo>
                      <a:cubicBezTo>
                        <a:pt x="217587" y="263492"/>
                        <a:pt x="217587" y="318741"/>
                        <a:pt x="209054" y="369739"/>
                      </a:cubicBezTo>
                      <a:cubicBezTo>
                        <a:pt x="204788" y="403738"/>
                        <a:pt x="191989" y="407988"/>
                        <a:pt x="157857" y="403738"/>
                      </a:cubicBezTo>
                      <a:cubicBezTo>
                        <a:pt x="106660" y="390989"/>
                        <a:pt x="63996" y="348490"/>
                        <a:pt x="89595" y="288992"/>
                      </a:cubicBezTo>
                      <a:cubicBezTo>
                        <a:pt x="89595" y="280492"/>
                        <a:pt x="89595" y="271992"/>
                        <a:pt x="93861" y="263492"/>
                      </a:cubicBezTo>
                      <a:cubicBezTo>
                        <a:pt x="102394" y="276242"/>
                        <a:pt x="115193" y="293241"/>
                        <a:pt x="127992" y="305991"/>
                      </a:cubicBezTo>
                      <a:cubicBezTo>
                        <a:pt x="140792" y="322991"/>
                        <a:pt x="166390" y="318741"/>
                        <a:pt x="170657" y="297491"/>
                      </a:cubicBezTo>
                      <a:cubicBezTo>
                        <a:pt x="174923" y="263492"/>
                        <a:pt x="179189" y="229493"/>
                        <a:pt x="183456" y="195494"/>
                      </a:cubicBezTo>
                      <a:cubicBezTo>
                        <a:pt x="149324" y="191244"/>
                        <a:pt x="127992" y="208244"/>
                        <a:pt x="102394" y="220994"/>
                      </a:cubicBezTo>
                      <a:cubicBezTo>
                        <a:pt x="93861" y="220994"/>
                        <a:pt x="89595" y="229493"/>
                        <a:pt x="81062" y="229493"/>
                      </a:cubicBezTo>
                      <a:cubicBezTo>
                        <a:pt x="59730" y="246493"/>
                        <a:pt x="46931" y="242243"/>
                        <a:pt x="25598" y="229493"/>
                      </a:cubicBezTo>
                      <a:cubicBezTo>
                        <a:pt x="12799" y="216744"/>
                        <a:pt x="0" y="186995"/>
                        <a:pt x="8533" y="169995"/>
                      </a:cubicBezTo>
                      <a:cubicBezTo>
                        <a:pt x="8533" y="165745"/>
                        <a:pt x="21332" y="157245"/>
                        <a:pt x="25598" y="157245"/>
                      </a:cubicBezTo>
                      <a:cubicBezTo>
                        <a:pt x="59730" y="165745"/>
                        <a:pt x="85328" y="148746"/>
                        <a:pt x="119460" y="140246"/>
                      </a:cubicBezTo>
                      <a:cubicBezTo>
                        <a:pt x="123726" y="140246"/>
                        <a:pt x="132259" y="135996"/>
                        <a:pt x="140792" y="135996"/>
                      </a:cubicBezTo>
                      <a:cubicBezTo>
                        <a:pt x="132259" y="114747"/>
                        <a:pt x="132259" y="101997"/>
                        <a:pt x="153591" y="93497"/>
                      </a:cubicBezTo>
                      <a:cubicBezTo>
                        <a:pt x="166390" y="80748"/>
                        <a:pt x="179189" y="63748"/>
                        <a:pt x="196255" y="50999"/>
                      </a:cubicBezTo>
                      <a:cubicBezTo>
                        <a:pt x="191989" y="46749"/>
                        <a:pt x="191989" y="46749"/>
                        <a:pt x="191989" y="42499"/>
                      </a:cubicBezTo>
                      <a:cubicBezTo>
                        <a:pt x="162124" y="55248"/>
                        <a:pt x="136525" y="63748"/>
                        <a:pt x="110927" y="72248"/>
                      </a:cubicBezTo>
                      <a:cubicBezTo>
                        <a:pt x="93861" y="80748"/>
                        <a:pt x="76795" y="93497"/>
                        <a:pt x="63996" y="101997"/>
                      </a:cubicBezTo>
                      <a:cubicBezTo>
                        <a:pt x="46931" y="110497"/>
                        <a:pt x="29865" y="114747"/>
                        <a:pt x="21332" y="93497"/>
                      </a:cubicBezTo>
                      <a:cubicBezTo>
                        <a:pt x="17066" y="84998"/>
                        <a:pt x="12799" y="80748"/>
                        <a:pt x="4266" y="72248"/>
                      </a:cubicBezTo>
                      <a:cubicBezTo>
                        <a:pt x="55463" y="50999"/>
                        <a:pt x="106660" y="25499"/>
                        <a:pt x="153591" y="8500"/>
                      </a:cubicBezTo>
                      <a:cubicBezTo>
                        <a:pt x="179189" y="0"/>
                        <a:pt x="209054" y="0"/>
                        <a:pt x="234653" y="0"/>
                      </a:cubicBezTo>
                      <a:cubicBezTo>
                        <a:pt x="243186" y="0"/>
                        <a:pt x="255985" y="17000"/>
                        <a:pt x="260251" y="25499"/>
                      </a:cubicBezTo>
                      <a:cubicBezTo>
                        <a:pt x="264518" y="33999"/>
                        <a:pt x="260251" y="46749"/>
                        <a:pt x="251718" y="55248"/>
                      </a:cubicBezTo>
                      <a:cubicBezTo>
                        <a:pt x="234653" y="76498"/>
                        <a:pt x="217587" y="97747"/>
                        <a:pt x="196255" y="12324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a:xfrm>
                  <a:off x="3792874" y="3235325"/>
                  <a:ext cx="152877" cy="246063"/>
                </a:xfrm>
                <a:custGeom>
                  <a:avLst/>
                  <a:gdLst/>
                  <a:ahLst/>
                  <a:cxnLst/>
                  <a:rect l="0" t="0" r="r" b="b"/>
                  <a:pathLst>
                    <a:path w="152877" h="246063">
                      <a:moveTo>
                        <a:pt x="62719" y="123032"/>
                      </a:moveTo>
                      <a:cubicBezTo>
                        <a:pt x="74479" y="89092"/>
                        <a:pt x="90158" y="59395"/>
                        <a:pt x="105838" y="29697"/>
                      </a:cubicBezTo>
                      <a:cubicBezTo>
                        <a:pt x="109758" y="21212"/>
                        <a:pt x="113678" y="12727"/>
                        <a:pt x="121518" y="4242"/>
                      </a:cubicBezTo>
                      <a:cubicBezTo>
                        <a:pt x="125438" y="12727"/>
                        <a:pt x="129357" y="16970"/>
                        <a:pt x="133277" y="25455"/>
                      </a:cubicBezTo>
                      <a:cubicBezTo>
                        <a:pt x="145037" y="50910"/>
                        <a:pt x="152877" y="80607"/>
                        <a:pt x="137197" y="110304"/>
                      </a:cubicBezTo>
                      <a:cubicBezTo>
                        <a:pt x="117598" y="144244"/>
                        <a:pt x="97998" y="182426"/>
                        <a:pt x="78398" y="220608"/>
                      </a:cubicBezTo>
                      <a:cubicBezTo>
                        <a:pt x="70559" y="237578"/>
                        <a:pt x="47039" y="246063"/>
                        <a:pt x="35279" y="241821"/>
                      </a:cubicBezTo>
                      <a:cubicBezTo>
                        <a:pt x="7840" y="229093"/>
                        <a:pt x="0" y="212123"/>
                        <a:pt x="3920" y="182426"/>
                      </a:cubicBezTo>
                      <a:cubicBezTo>
                        <a:pt x="7840" y="131516"/>
                        <a:pt x="11760" y="76364"/>
                        <a:pt x="15680" y="25455"/>
                      </a:cubicBezTo>
                      <a:cubicBezTo>
                        <a:pt x="15680" y="16970"/>
                        <a:pt x="15680" y="0"/>
                        <a:pt x="31359" y="0"/>
                      </a:cubicBezTo>
                      <a:cubicBezTo>
                        <a:pt x="43119" y="0"/>
                        <a:pt x="58799" y="4242"/>
                        <a:pt x="58799" y="25455"/>
                      </a:cubicBezTo>
                      <a:cubicBezTo>
                        <a:pt x="58799" y="42425"/>
                        <a:pt x="54879" y="63637"/>
                        <a:pt x="54879" y="84849"/>
                      </a:cubicBezTo>
                      <a:cubicBezTo>
                        <a:pt x="54879" y="97577"/>
                        <a:pt x="54879" y="106062"/>
                        <a:pt x="54879" y="118789"/>
                      </a:cubicBezTo>
                      <a:cubicBezTo>
                        <a:pt x="54879" y="118789"/>
                        <a:pt x="58799" y="118789"/>
                        <a:pt x="62719" y="12303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94" name="Freeform 16"/>
                <p:cNvSpPr/>
                <p:nvPr/>
              </p:nvSpPr>
              <p:spPr>
                <a:xfrm>
                  <a:off x="3957518" y="3164747"/>
                  <a:ext cx="166686" cy="346804"/>
                </a:xfrm>
                <a:custGeom>
                  <a:avLst/>
                  <a:gdLst/>
                  <a:ahLst/>
                  <a:cxnLst/>
                  <a:rect l="0" t="0" r="r" b="b"/>
                  <a:pathLst>
                    <a:path w="166686" h="346804">
                      <a:moveTo>
                        <a:pt x="31919" y="287690"/>
                      </a:moveTo>
                      <a:cubicBezTo>
                        <a:pt x="24826" y="279808"/>
                        <a:pt x="17733" y="271926"/>
                        <a:pt x="10640" y="264044"/>
                      </a:cubicBezTo>
                      <a:cubicBezTo>
                        <a:pt x="3547" y="252221"/>
                        <a:pt x="0" y="240398"/>
                        <a:pt x="10640" y="224634"/>
                      </a:cubicBezTo>
                      <a:cubicBezTo>
                        <a:pt x="31919" y="200989"/>
                        <a:pt x="49651" y="177343"/>
                        <a:pt x="70930" y="149756"/>
                      </a:cubicBezTo>
                      <a:cubicBezTo>
                        <a:pt x="85116" y="126111"/>
                        <a:pt x="99302" y="102465"/>
                        <a:pt x="117035" y="78819"/>
                      </a:cubicBezTo>
                      <a:cubicBezTo>
                        <a:pt x="127674" y="59114"/>
                        <a:pt x="127674" y="35469"/>
                        <a:pt x="117035" y="15764"/>
                      </a:cubicBezTo>
                      <a:cubicBezTo>
                        <a:pt x="113488" y="11823"/>
                        <a:pt x="113488" y="7882"/>
                        <a:pt x="113488" y="3941"/>
                      </a:cubicBezTo>
                      <a:cubicBezTo>
                        <a:pt x="113488" y="3941"/>
                        <a:pt x="117035" y="0"/>
                        <a:pt x="117035" y="0"/>
                      </a:cubicBezTo>
                      <a:cubicBezTo>
                        <a:pt x="127674" y="7882"/>
                        <a:pt x="138314" y="15764"/>
                        <a:pt x="145407" y="23646"/>
                      </a:cubicBezTo>
                      <a:cubicBezTo>
                        <a:pt x="163139" y="43351"/>
                        <a:pt x="166686" y="78819"/>
                        <a:pt x="152500" y="102465"/>
                      </a:cubicBezTo>
                      <a:cubicBezTo>
                        <a:pt x="138314" y="130052"/>
                        <a:pt x="120581" y="157638"/>
                        <a:pt x="102849" y="189166"/>
                      </a:cubicBezTo>
                      <a:cubicBezTo>
                        <a:pt x="102849" y="193107"/>
                        <a:pt x="102849" y="204930"/>
                        <a:pt x="106395" y="204930"/>
                      </a:cubicBezTo>
                      <a:cubicBezTo>
                        <a:pt x="134767" y="224634"/>
                        <a:pt x="134767" y="256162"/>
                        <a:pt x="141860" y="287690"/>
                      </a:cubicBezTo>
                      <a:cubicBezTo>
                        <a:pt x="145407" y="299513"/>
                        <a:pt x="145407" y="315276"/>
                        <a:pt x="145407" y="331040"/>
                      </a:cubicBezTo>
                      <a:cubicBezTo>
                        <a:pt x="145407" y="342863"/>
                        <a:pt x="138314" y="346804"/>
                        <a:pt x="131221" y="338922"/>
                      </a:cubicBezTo>
                      <a:cubicBezTo>
                        <a:pt x="117035" y="327099"/>
                        <a:pt x="109942" y="319217"/>
                        <a:pt x="109942" y="295572"/>
                      </a:cubicBezTo>
                      <a:cubicBezTo>
                        <a:pt x="109942" y="275867"/>
                        <a:pt x="106395" y="256162"/>
                        <a:pt x="99302" y="236457"/>
                      </a:cubicBezTo>
                      <a:cubicBezTo>
                        <a:pt x="95756" y="216753"/>
                        <a:pt x="88663" y="220693"/>
                        <a:pt x="78023" y="232516"/>
                      </a:cubicBezTo>
                      <a:cubicBezTo>
                        <a:pt x="63837" y="252221"/>
                        <a:pt x="49651" y="267985"/>
                        <a:pt x="31919" y="28769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95" name="Freeform 17"/>
                <p:cNvSpPr/>
                <p:nvPr/>
              </p:nvSpPr>
              <p:spPr>
                <a:xfrm>
                  <a:off x="3879593" y="3156423"/>
                  <a:ext cx="109753" cy="63837"/>
                </a:xfrm>
                <a:custGeom>
                  <a:avLst/>
                  <a:gdLst/>
                  <a:ahLst/>
                  <a:cxnLst/>
                  <a:rect l="0" t="0" r="r" b="b"/>
                  <a:pathLst>
                    <a:path w="109753" h="63837">
                      <a:moveTo>
                        <a:pt x="0" y="0"/>
                      </a:moveTo>
                      <a:cubicBezTo>
                        <a:pt x="33770" y="3360"/>
                        <a:pt x="59098" y="3360"/>
                        <a:pt x="84425" y="3360"/>
                      </a:cubicBezTo>
                      <a:cubicBezTo>
                        <a:pt x="101310" y="3360"/>
                        <a:pt x="109753" y="26879"/>
                        <a:pt x="97089" y="40318"/>
                      </a:cubicBezTo>
                      <a:cubicBezTo>
                        <a:pt x="88647" y="53757"/>
                        <a:pt x="71762" y="63837"/>
                        <a:pt x="50655" y="60477"/>
                      </a:cubicBezTo>
                      <a:cubicBezTo>
                        <a:pt x="33770" y="60477"/>
                        <a:pt x="21106" y="50398"/>
                        <a:pt x="12664" y="36958"/>
                      </a:cubicBezTo>
                      <a:cubicBezTo>
                        <a:pt x="8443" y="26879"/>
                        <a:pt x="4221" y="13439"/>
                        <a:pt x="0"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grpSp>
          <p:nvGrpSpPr>
            <p:cNvPr id="75" name="组合 74"/>
            <p:cNvGrpSpPr/>
            <p:nvPr/>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p:nvPr/>
              </p:nvSpPr>
              <p:spPr>
                <a:xfrm>
                  <a:off x="6113463" y="3579813"/>
                  <a:ext cx="252413" cy="428625"/>
                </a:xfrm>
                <a:custGeom>
                  <a:avLst/>
                  <a:gdLst/>
                  <a:ahLst/>
                  <a:cxnLst/>
                  <a:rect l="0" t="0" r="r" b="b"/>
                  <a:pathLst>
                    <a:path w="252413" h="428625">
                      <a:moveTo>
                        <a:pt x="166849" y="331017"/>
                      </a:moveTo>
                      <a:cubicBezTo>
                        <a:pt x="132624" y="356480"/>
                        <a:pt x="102676" y="377699"/>
                        <a:pt x="72729" y="398918"/>
                      </a:cubicBezTo>
                      <a:cubicBezTo>
                        <a:pt x="59895" y="411650"/>
                        <a:pt x="47060" y="407406"/>
                        <a:pt x="34225" y="398918"/>
                      </a:cubicBezTo>
                      <a:cubicBezTo>
                        <a:pt x="17113" y="381943"/>
                        <a:pt x="0" y="364968"/>
                        <a:pt x="0" y="335261"/>
                      </a:cubicBezTo>
                      <a:cubicBezTo>
                        <a:pt x="25669" y="347993"/>
                        <a:pt x="51338" y="339505"/>
                        <a:pt x="72729" y="309798"/>
                      </a:cubicBezTo>
                      <a:cubicBezTo>
                        <a:pt x="64173" y="305554"/>
                        <a:pt x="55616" y="297067"/>
                        <a:pt x="42782" y="288579"/>
                      </a:cubicBezTo>
                      <a:cubicBezTo>
                        <a:pt x="29947" y="280092"/>
                        <a:pt x="29947" y="267360"/>
                        <a:pt x="34225" y="254629"/>
                      </a:cubicBezTo>
                      <a:cubicBezTo>
                        <a:pt x="47060" y="203703"/>
                        <a:pt x="64173" y="152777"/>
                        <a:pt x="77007" y="97608"/>
                      </a:cubicBezTo>
                      <a:cubicBezTo>
                        <a:pt x="81286" y="84876"/>
                        <a:pt x="85564" y="67901"/>
                        <a:pt x="111233" y="72145"/>
                      </a:cubicBezTo>
                      <a:cubicBezTo>
                        <a:pt x="136902" y="76389"/>
                        <a:pt x="154015" y="89120"/>
                        <a:pt x="154015" y="110339"/>
                      </a:cubicBezTo>
                      <a:cubicBezTo>
                        <a:pt x="154015" y="110339"/>
                        <a:pt x="154015" y="114583"/>
                        <a:pt x="154015" y="114583"/>
                      </a:cubicBezTo>
                      <a:cubicBezTo>
                        <a:pt x="149737" y="140046"/>
                        <a:pt x="162571" y="157021"/>
                        <a:pt x="183962" y="169752"/>
                      </a:cubicBezTo>
                      <a:cubicBezTo>
                        <a:pt x="183962" y="131558"/>
                        <a:pt x="179684" y="93364"/>
                        <a:pt x="179684" y="50926"/>
                      </a:cubicBezTo>
                      <a:cubicBezTo>
                        <a:pt x="128346" y="67901"/>
                        <a:pt x="85564" y="50926"/>
                        <a:pt x="89842" y="21219"/>
                      </a:cubicBezTo>
                      <a:cubicBezTo>
                        <a:pt x="124067" y="12731"/>
                        <a:pt x="154015" y="4244"/>
                        <a:pt x="188240" y="4244"/>
                      </a:cubicBezTo>
                      <a:cubicBezTo>
                        <a:pt x="231022" y="0"/>
                        <a:pt x="252413" y="33950"/>
                        <a:pt x="243857" y="72145"/>
                      </a:cubicBezTo>
                      <a:cubicBezTo>
                        <a:pt x="239578" y="114583"/>
                        <a:pt x="239578" y="161265"/>
                        <a:pt x="239578" y="203703"/>
                      </a:cubicBezTo>
                      <a:cubicBezTo>
                        <a:pt x="239578" y="212191"/>
                        <a:pt x="243857" y="220678"/>
                        <a:pt x="243857" y="233410"/>
                      </a:cubicBezTo>
                      <a:cubicBezTo>
                        <a:pt x="243857" y="246141"/>
                        <a:pt x="239578" y="258873"/>
                        <a:pt x="235300" y="271604"/>
                      </a:cubicBezTo>
                      <a:cubicBezTo>
                        <a:pt x="235300" y="280092"/>
                        <a:pt x="231022" y="288579"/>
                        <a:pt x="231022" y="301311"/>
                      </a:cubicBezTo>
                      <a:cubicBezTo>
                        <a:pt x="226744" y="335261"/>
                        <a:pt x="226744" y="369212"/>
                        <a:pt x="222466" y="403162"/>
                      </a:cubicBezTo>
                      <a:cubicBezTo>
                        <a:pt x="222466" y="411650"/>
                        <a:pt x="218188" y="424381"/>
                        <a:pt x="209631" y="428625"/>
                      </a:cubicBezTo>
                      <a:cubicBezTo>
                        <a:pt x="201075" y="428625"/>
                        <a:pt x="188240" y="424381"/>
                        <a:pt x="183962" y="415894"/>
                      </a:cubicBezTo>
                      <a:cubicBezTo>
                        <a:pt x="166849" y="403162"/>
                        <a:pt x="154015" y="390431"/>
                        <a:pt x="162571" y="364968"/>
                      </a:cubicBezTo>
                      <a:cubicBezTo>
                        <a:pt x="166849" y="356480"/>
                        <a:pt x="166849" y="343749"/>
                        <a:pt x="166849" y="331017"/>
                      </a:cubicBezTo>
                      <a:close/>
                      <a:moveTo>
                        <a:pt x="179684" y="199459"/>
                      </a:moveTo>
                      <a:cubicBezTo>
                        <a:pt x="166849" y="195215"/>
                        <a:pt x="154015" y="190972"/>
                        <a:pt x="136902" y="186728"/>
                      </a:cubicBezTo>
                      <a:cubicBezTo>
                        <a:pt x="132624" y="216434"/>
                        <a:pt x="128346" y="241897"/>
                        <a:pt x="124067" y="271604"/>
                      </a:cubicBezTo>
                      <a:cubicBezTo>
                        <a:pt x="166849" y="258873"/>
                        <a:pt x="179684" y="241897"/>
                        <a:pt x="179684" y="19945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8" name="Freeform 10"/>
                <p:cNvSpPr/>
                <p:nvPr/>
              </p:nvSpPr>
              <p:spPr>
                <a:xfrm>
                  <a:off x="6361113" y="3541713"/>
                  <a:ext cx="236538" cy="509588"/>
                </a:xfrm>
                <a:custGeom>
                  <a:avLst/>
                  <a:gdLst/>
                  <a:ahLst/>
                  <a:cxnLst/>
                  <a:rect l="0" t="0" r="r" b="b"/>
                  <a:pathLst>
                    <a:path w="236538" h="509588">
                      <a:moveTo>
                        <a:pt x="47308" y="377944"/>
                      </a:moveTo>
                      <a:cubicBezTo>
                        <a:pt x="43007" y="394931"/>
                        <a:pt x="43007" y="407670"/>
                        <a:pt x="43007" y="424657"/>
                      </a:cubicBezTo>
                      <a:cubicBezTo>
                        <a:pt x="38706" y="433150"/>
                        <a:pt x="38706" y="441643"/>
                        <a:pt x="25804" y="441643"/>
                      </a:cubicBezTo>
                      <a:cubicBezTo>
                        <a:pt x="12902" y="441643"/>
                        <a:pt x="0" y="437396"/>
                        <a:pt x="4301" y="420410"/>
                      </a:cubicBezTo>
                      <a:cubicBezTo>
                        <a:pt x="8601" y="399177"/>
                        <a:pt x="8601" y="377944"/>
                        <a:pt x="12902" y="356712"/>
                      </a:cubicBezTo>
                      <a:cubicBezTo>
                        <a:pt x="30105" y="288767"/>
                        <a:pt x="43007" y="225068"/>
                        <a:pt x="60210" y="157123"/>
                      </a:cubicBezTo>
                      <a:cubicBezTo>
                        <a:pt x="68811" y="123150"/>
                        <a:pt x="81713" y="84931"/>
                        <a:pt x="94615" y="46712"/>
                      </a:cubicBezTo>
                      <a:cubicBezTo>
                        <a:pt x="111818" y="55205"/>
                        <a:pt x="116119" y="63699"/>
                        <a:pt x="111818" y="80685"/>
                      </a:cubicBezTo>
                      <a:cubicBezTo>
                        <a:pt x="103217" y="106164"/>
                        <a:pt x="94615" y="135890"/>
                        <a:pt x="86014" y="169863"/>
                      </a:cubicBezTo>
                      <a:cubicBezTo>
                        <a:pt x="98916" y="157123"/>
                        <a:pt x="107517" y="152876"/>
                        <a:pt x="116119" y="148630"/>
                      </a:cubicBezTo>
                      <a:cubicBezTo>
                        <a:pt x="129021" y="140137"/>
                        <a:pt x="146223" y="135890"/>
                        <a:pt x="150524" y="127397"/>
                      </a:cubicBezTo>
                      <a:cubicBezTo>
                        <a:pt x="154825" y="97671"/>
                        <a:pt x="159126" y="67945"/>
                        <a:pt x="141923" y="38219"/>
                      </a:cubicBezTo>
                      <a:cubicBezTo>
                        <a:pt x="141923" y="33973"/>
                        <a:pt x="129021" y="29726"/>
                        <a:pt x="120419" y="33973"/>
                      </a:cubicBezTo>
                      <a:cubicBezTo>
                        <a:pt x="107517" y="38219"/>
                        <a:pt x="94615" y="46712"/>
                        <a:pt x="81713" y="50959"/>
                      </a:cubicBezTo>
                      <a:cubicBezTo>
                        <a:pt x="73112" y="55205"/>
                        <a:pt x="64510" y="63699"/>
                        <a:pt x="51608" y="63699"/>
                      </a:cubicBezTo>
                      <a:cubicBezTo>
                        <a:pt x="47308" y="63699"/>
                        <a:pt x="38706" y="55205"/>
                        <a:pt x="38706" y="46712"/>
                      </a:cubicBezTo>
                      <a:cubicBezTo>
                        <a:pt x="34406" y="46712"/>
                        <a:pt x="43007" y="38219"/>
                        <a:pt x="47308" y="33973"/>
                      </a:cubicBezTo>
                      <a:cubicBezTo>
                        <a:pt x="73112" y="16986"/>
                        <a:pt x="98916" y="0"/>
                        <a:pt x="133321" y="0"/>
                      </a:cubicBezTo>
                      <a:cubicBezTo>
                        <a:pt x="176328" y="4247"/>
                        <a:pt x="197832" y="21233"/>
                        <a:pt x="193531" y="63699"/>
                      </a:cubicBezTo>
                      <a:cubicBezTo>
                        <a:pt x="193531" y="106164"/>
                        <a:pt x="193531" y="152876"/>
                        <a:pt x="189230" y="195342"/>
                      </a:cubicBezTo>
                      <a:cubicBezTo>
                        <a:pt x="189230" y="212328"/>
                        <a:pt x="193531" y="220821"/>
                        <a:pt x="206433" y="229315"/>
                      </a:cubicBezTo>
                      <a:cubicBezTo>
                        <a:pt x="236538" y="254794"/>
                        <a:pt x="236538" y="280273"/>
                        <a:pt x="206433" y="301506"/>
                      </a:cubicBezTo>
                      <a:cubicBezTo>
                        <a:pt x="193531" y="305753"/>
                        <a:pt x="189230" y="314246"/>
                        <a:pt x="189230" y="326986"/>
                      </a:cubicBezTo>
                      <a:cubicBezTo>
                        <a:pt x="193531" y="373698"/>
                        <a:pt x="189230" y="420410"/>
                        <a:pt x="189230" y="467122"/>
                      </a:cubicBezTo>
                      <a:cubicBezTo>
                        <a:pt x="189230" y="475615"/>
                        <a:pt x="193531" y="479862"/>
                        <a:pt x="189230" y="484109"/>
                      </a:cubicBezTo>
                      <a:cubicBezTo>
                        <a:pt x="184930" y="492602"/>
                        <a:pt x="180629" y="509588"/>
                        <a:pt x="176328" y="509588"/>
                      </a:cubicBezTo>
                      <a:cubicBezTo>
                        <a:pt x="163426" y="509588"/>
                        <a:pt x="146223" y="509588"/>
                        <a:pt x="137622" y="501095"/>
                      </a:cubicBezTo>
                      <a:cubicBezTo>
                        <a:pt x="107517" y="462876"/>
                        <a:pt x="81713" y="424657"/>
                        <a:pt x="55909" y="386438"/>
                      </a:cubicBezTo>
                      <a:cubicBezTo>
                        <a:pt x="51608" y="382191"/>
                        <a:pt x="51608" y="382191"/>
                        <a:pt x="51608" y="377944"/>
                      </a:cubicBezTo>
                      <a:cubicBezTo>
                        <a:pt x="47308" y="377944"/>
                        <a:pt x="47308" y="377944"/>
                        <a:pt x="47308" y="377944"/>
                      </a:cubicBezTo>
                      <a:close/>
                      <a:moveTo>
                        <a:pt x="103217" y="322739"/>
                      </a:moveTo>
                      <a:cubicBezTo>
                        <a:pt x="98916" y="318493"/>
                        <a:pt x="98916" y="318493"/>
                        <a:pt x="98916" y="314246"/>
                      </a:cubicBezTo>
                      <a:cubicBezTo>
                        <a:pt x="103217" y="309999"/>
                        <a:pt x="111818" y="305753"/>
                        <a:pt x="116119" y="301506"/>
                      </a:cubicBezTo>
                      <a:cubicBezTo>
                        <a:pt x="124720" y="297260"/>
                        <a:pt x="133321" y="293013"/>
                        <a:pt x="141923" y="284520"/>
                      </a:cubicBezTo>
                      <a:cubicBezTo>
                        <a:pt x="150524" y="280273"/>
                        <a:pt x="150524" y="267534"/>
                        <a:pt x="137622" y="267534"/>
                      </a:cubicBezTo>
                      <a:cubicBezTo>
                        <a:pt x="116119" y="259041"/>
                        <a:pt x="103217" y="246301"/>
                        <a:pt x="94615" y="220821"/>
                      </a:cubicBezTo>
                      <a:cubicBezTo>
                        <a:pt x="73112" y="276027"/>
                        <a:pt x="55909" y="326986"/>
                        <a:pt x="77412" y="377944"/>
                      </a:cubicBezTo>
                      <a:cubicBezTo>
                        <a:pt x="90315" y="411917"/>
                        <a:pt x="116119" y="428903"/>
                        <a:pt x="141923" y="454383"/>
                      </a:cubicBezTo>
                      <a:cubicBezTo>
                        <a:pt x="146223" y="411917"/>
                        <a:pt x="146223" y="369451"/>
                        <a:pt x="150524" y="326986"/>
                      </a:cubicBezTo>
                      <a:cubicBezTo>
                        <a:pt x="150524" y="326986"/>
                        <a:pt x="137622" y="318493"/>
                        <a:pt x="133321" y="318493"/>
                      </a:cubicBezTo>
                      <a:cubicBezTo>
                        <a:pt x="124720" y="318493"/>
                        <a:pt x="111818" y="322739"/>
                        <a:pt x="103217" y="3227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p:nvPr/>
              </p:nvSpPr>
              <p:spPr>
                <a:xfrm>
                  <a:off x="6108700" y="2066926"/>
                  <a:ext cx="549275" cy="655638"/>
                </a:xfrm>
                <a:custGeom>
                  <a:avLst/>
                  <a:gdLst/>
                  <a:ahLst/>
                  <a:cxnLst/>
                  <a:rect l="0" t="0" r="r" b="b"/>
                  <a:pathLst>
                    <a:path w="549275" h="655638">
                      <a:moveTo>
                        <a:pt x="205978" y="310789"/>
                      </a:moveTo>
                      <a:cubicBezTo>
                        <a:pt x="214561" y="315047"/>
                        <a:pt x="223143" y="319304"/>
                        <a:pt x="231725" y="323562"/>
                      </a:cubicBezTo>
                      <a:cubicBezTo>
                        <a:pt x="244599" y="315047"/>
                        <a:pt x="257473" y="306532"/>
                        <a:pt x="270346" y="298017"/>
                      </a:cubicBezTo>
                      <a:cubicBezTo>
                        <a:pt x="248890" y="268216"/>
                        <a:pt x="278929" y="251186"/>
                        <a:pt x="283220" y="225642"/>
                      </a:cubicBezTo>
                      <a:cubicBezTo>
                        <a:pt x="270346" y="225642"/>
                        <a:pt x="253181" y="225642"/>
                        <a:pt x="240308" y="221384"/>
                      </a:cubicBezTo>
                      <a:cubicBezTo>
                        <a:pt x="231725" y="217127"/>
                        <a:pt x="218852" y="208612"/>
                        <a:pt x="210269" y="200097"/>
                      </a:cubicBezTo>
                      <a:cubicBezTo>
                        <a:pt x="210269" y="195840"/>
                        <a:pt x="214561" y="195840"/>
                        <a:pt x="214561" y="195840"/>
                      </a:cubicBezTo>
                      <a:cubicBezTo>
                        <a:pt x="236017" y="191583"/>
                        <a:pt x="253181" y="191583"/>
                        <a:pt x="274638" y="187325"/>
                      </a:cubicBezTo>
                      <a:cubicBezTo>
                        <a:pt x="291802" y="187325"/>
                        <a:pt x="300385" y="178810"/>
                        <a:pt x="304676" y="161781"/>
                      </a:cubicBezTo>
                      <a:cubicBezTo>
                        <a:pt x="321841" y="114950"/>
                        <a:pt x="339006" y="68118"/>
                        <a:pt x="356171" y="25544"/>
                      </a:cubicBezTo>
                      <a:cubicBezTo>
                        <a:pt x="360462" y="12772"/>
                        <a:pt x="360462" y="0"/>
                        <a:pt x="377627" y="8515"/>
                      </a:cubicBezTo>
                      <a:cubicBezTo>
                        <a:pt x="394791" y="17030"/>
                        <a:pt x="403374" y="38317"/>
                        <a:pt x="390500" y="46831"/>
                      </a:cubicBezTo>
                      <a:cubicBezTo>
                        <a:pt x="356171" y="80890"/>
                        <a:pt x="356171" y="127722"/>
                        <a:pt x="343297" y="174553"/>
                      </a:cubicBezTo>
                      <a:cubicBezTo>
                        <a:pt x="364753" y="166038"/>
                        <a:pt x="390500" y="157523"/>
                        <a:pt x="411956" y="153266"/>
                      </a:cubicBezTo>
                      <a:cubicBezTo>
                        <a:pt x="420539" y="149009"/>
                        <a:pt x="433412" y="149009"/>
                        <a:pt x="437704" y="153266"/>
                      </a:cubicBezTo>
                      <a:cubicBezTo>
                        <a:pt x="446286" y="157523"/>
                        <a:pt x="454868" y="166038"/>
                        <a:pt x="454868" y="174553"/>
                      </a:cubicBezTo>
                      <a:cubicBezTo>
                        <a:pt x="454868" y="178810"/>
                        <a:pt x="450577" y="187325"/>
                        <a:pt x="441995" y="187325"/>
                      </a:cubicBezTo>
                      <a:cubicBezTo>
                        <a:pt x="411956" y="195840"/>
                        <a:pt x="381918" y="204355"/>
                        <a:pt x="351879" y="212869"/>
                      </a:cubicBezTo>
                      <a:cubicBezTo>
                        <a:pt x="334714" y="212869"/>
                        <a:pt x="330423" y="217127"/>
                        <a:pt x="326132" y="229899"/>
                      </a:cubicBezTo>
                      <a:cubicBezTo>
                        <a:pt x="317550" y="246929"/>
                        <a:pt x="313258" y="259701"/>
                        <a:pt x="304676" y="276730"/>
                      </a:cubicBezTo>
                      <a:cubicBezTo>
                        <a:pt x="351879" y="268216"/>
                        <a:pt x="394791" y="263958"/>
                        <a:pt x="437704" y="280988"/>
                      </a:cubicBezTo>
                      <a:cubicBezTo>
                        <a:pt x="454868" y="285245"/>
                        <a:pt x="472033" y="293760"/>
                        <a:pt x="472033" y="315047"/>
                      </a:cubicBezTo>
                      <a:cubicBezTo>
                        <a:pt x="476324" y="336334"/>
                        <a:pt x="467742" y="353363"/>
                        <a:pt x="446286" y="361878"/>
                      </a:cubicBezTo>
                      <a:cubicBezTo>
                        <a:pt x="441995" y="361878"/>
                        <a:pt x="437704" y="366136"/>
                        <a:pt x="433412" y="370393"/>
                      </a:cubicBezTo>
                      <a:cubicBezTo>
                        <a:pt x="441995" y="374650"/>
                        <a:pt x="450577" y="374650"/>
                        <a:pt x="454868" y="378908"/>
                      </a:cubicBezTo>
                      <a:cubicBezTo>
                        <a:pt x="472033" y="387422"/>
                        <a:pt x="480616" y="400195"/>
                        <a:pt x="476324" y="417224"/>
                      </a:cubicBezTo>
                      <a:cubicBezTo>
                        <a:pt x="472033" y="434254"/>
                        <a:pt x="459160" y="438511"/>
                        <a:pt x="446286" y="438511"/>
                      </a:cubicBezTo>
                      <a:cubicBezTo>
                        <a:pt x="429121" y="438511"/>
                        <a:pt x="411956" y="442769"/>
                        <a:pt x="394791" y="442769"/>
                      </a:cubicBezTo>
                      <a:cubicBezTo>
                        <a:pt x="369044" y="447026"/>
                        <a:pt x="347588" y="472570"/>
                        <a:pt x="351879" y="498115"/>
                      </a:cubicBezTo>
                      <a:cubicBezTo>
                        <a:pt x="356171" y="498115"/>
                        <a:pt x="364753" y="498115"/>
                        <a:pt x="369044" y="493857"/>
                      </a:cubicBezTo>
                      <a:cubicBezTo>
                        <a:pt x="407665" y="472570"/>
                        <a:pt x="446286" y="464055"/>
                        <a:pt x="489198" y="464055"/>
                      </a:cubicBezTo>
                      <a:cubicBezTo>
                        <a:pt x="506363" y="468313"/>
                        <a:pt x="519237" y="472570"/>
                        <a:pt x="532110" y="476828"/>
                      </a:cubicBezTo>
                      <a:cubicBezTo>
                        <a:pt x="549275" y="485342"/>
                        <a:pt x="549275" y="498115"/>
                        <a:pt x="540693" y="510887"/>
                      </a:cubicBezTo>
                      <a:cubicBezTo>
                        <a:pt x="536401" y="523659"/>
                        <a:pt x="523528" y="523659"/>
                        <a:pt x="514945" y="519402"/>
                      </a:cubicBezTo>
                      <a:cubicBezTo>
                        <a:pt x="476324" y="502372"/>
                        <a:pt x="446286" y="510887"/>
                        <a:pt x="416247" y="523659"/>
                      </a:cubicBezTo>
                      <a:cubicBezTo>
                        <a:pt x="433412" y="553461"/>
                        <a:pt x="454868" y="583262"/>
                        <a:pt x="476324" y="613064"/>
                      </a:cubicBezTo>
                      <a:cubicBezTo>
                        <a:pt x="480616" y="621579"/>
                        <a:pt x="480616" y="638608"/>
                        <a:pt x="476324" y="647123"/>
                      </a:cubicBezTo>
                      <a:cubicBezTo>
                        <a:pt x="476324" y="651381"/>
                        <a:pt x="459160" y="651381"/>
                        <a:pt x="450577" y="651381"/>
                      </a:cubicBezTo>
                      <a:cubicBezTo>
                        <a:pt x="390500" y="638608"/>
                        <a:pt x="330423" y="621579"/>
                        <a:pt x="283220" y="587520"/>
                      </a:cubicBezTo>
                      <a:cubicBezTo>
                        <a:pt x="266055" y="574748"/>
                        <a:pt x="253181" y="561975"/>
                        <a:pt x="236017" y="549203"/>
                      </a:cubicBezTo>
                      <a:cubicBezTo>
                        <a:pt x="231725" y="544946"/>
                        <a:pt x="227434" y="540688"/>
                        <a:pt x="227434" y="536431"/>
                      </a:cubicBezTo>
                      <a:cubicBezTo>
                        <a:pt x="227434" y="527916"/>
                        <a:pt x="227434" y="519402"/>
                        <a:pt x="227434" y="515144"/>
                      </a:cubicBezTo>
                      <a:cubicBezTo>
                        <a:pt x="236017" y="515144"/>
                        <a:pt x="244599" y="515144"/>
                        <a:pt x="248890" y="515144"/>
                      </a:cubicBezTo>
                      <a:cubicBezTo>
                        <a:pt x="253181" y="519402"/>
                        <a:pt x="257473" y="523659"/>
                        <a:pt x="261764" y="532174"/>
                      </a:cubicBezTo>
                      <a:cubicBezTo>
                        <a:pt x="300385" y="570490"/>
                        <a:pt x="343297" y="591777"/>
                        <a:pt x="394791" y="596035"/>
                      </a:cubicBezTo>
                      <a:cubicBezTo>
                        <a:pt x="399083" y="596035"/>
                        <a:pt x="399083" y="596035"/>
                        <a:pt x="403374" y="596035"/>
                      </a:cubicBezTo>
                      <a:cubicBezTo>
                        <a:pt x="394791" y="579005"/>
                        <a:pt x="386209" y="561975"/>
                        <a:pt x="377627" y="544946"/>
                      </a:cubicBezTo>
                      <a:cubicBezTo>
                        <a:pt x="377627" y="544946"/>
                        <a:pt x="369044" y="540688"/>
                        <a:pt x="364753" y="540688"/>
                      </a:cubicBezTo>
                      <a:cubicBezTo>
                        <a:pt x="304676" y="536431"/>
                        <a:pt x="300385" y="527916"/>
                        <a:pt x="304676" y="472570"/>
                      </a:cubicBezTo>
                      <a:cubicBezTo>
                        <a:pt x="304676" y="468313"/>
                        <a:pt x="304676" y="464055"/>
                        <a:pt x="304676" y="459798"/>
                      </a:cubicBezTo>
                      <a:cubicBezTo>
                        <a:pt x="291802" y="464055"/>
                        <a:pt x="278929" y="464055"/>
                        <a:pt x="266055" y="468313"/>
                      </a:cubicBezTo>
                      <a:cubicBezTo>
                        <a:pt x="253181" y="472570"/>
                        <a:pt x="236017" y="476828"/>
                        <a:pt x="223143" y="481085"/>
                      </a:cubicBezTo>
                      <a:cubicBezTo>
                        <a:pt x="205978" y="485342"/>
                        <a:pt x="188813" y="489600"/>
                        <a:pt x="175940" y="472570"/>
                      </a:cubicBezTo>
                      <a:cubicBezTo>
                        <a:pt x="158775" y="455541"/>
                        <a:pt x="158775" y="434254"/>
                        <a:pt x="163066" y="412967"/>
                      </a:cubicBezTo>
                      <a:cubicBezTo>
                        <a:pt x="163066" y="408709"/>
                        <a:pt x="171648" y="408709"/>
                        <a:pt x="180231" y="408709"/>
                      </a:cubicBezTo>
                      <a:cubicBezTo>
                        <a:pt x="193104" y="408709"/>
                        <a:pt x="205978" y="408709"/>
                        <a:pt x="218852" y="412967"/>
                      </a:cubicBezTo>
                      <a:cubicBezTo>
                        <a:pt x="205978" y="383165"/>
                        <a:pt x="197396" y="357621"/>
                        <a:pt x="184522" y="332076"/>
                      </a:cubicBezTo>
                      <a:cubicBezTo>
                        <a:pt x="171648" y="353363"/>
                        <a:pt x="158775" y="374650"/>
                        <a:pt x="145901" y="395937"/>
                      </a:cubicBezTo>
                      <a:cubicBezTo>
                        <a:pt x="141610" y="400195"/>
                        <a:pt x="141610" y="408709"/>
                        <a:pt x="145901" y="417224"/>
                      </a:cubicBezTo>
                      <a:cubicBezTo>
                        <a:pt x="145901" y="425739"/>
                        <a:pt x="150192" y="438511"/>
                        <a:pt x="150192" y="447026"/>
                      </a:cubicBezTo>
                      <a:cubicBezTo>
                        <a:pt x="137319" y="515144"/>
                        <a:pt x="124445" y="579005"/>
                        <a:pt x="115863" y="642866"/>
                      </a:cubicBezTo>
                      <a:cubicBezTo>
                        <a:pt x="111571" y="647123"/>
                        <a:pt x="111571" y="651381"/>
                        <a:pt x="111571" y="655638"/>
                      </a:cubicBezTo>
                      <a:cubicBezTo>
                        <a:pt x="72951" y="651381"/>
                        <a:pt x="60077" y="634351"/>
                        <a:pt x="64368" y="600292"/>
                      </a:cubicBezTo>
                      <a:cubicBezTo>
                        <a:pt x="72951" y="570490"/>
                        <a:pt x="77242" y="536431"/>
                        <a:pt x="85824" y="502372"/>
                      </a:cubicBezTo>
                      <a:cubicBezTo>
                        <a:pt x="64368" y="523659"/>
                        <a:pt x="51495" y="519402"/>
                        <a:pt x="30038" y="502372"/>
                      </a:cubicBezTo>
                      <a:cubicBezTo>
                        <a:pt x="12874" y="485342"/>
                        <a:pt x="0" y="464055"/>
                        <a:pt x="0" y="438511"/>
                      </a:cubicBezTo>
                      <a:cubicBezTo>
                        <a:pt x="0" y="434254"/>
                        <a:pt x="4291" y="429996"/>
                        <a:pt x="4291" y="425739"/>
                      </a:cubicBezTo>
                      <a:cubicBezTo>
                        <a:pt x="30038" y="387422"/>
                        <a:pt x="60077" y="349106"/>
                        <a:pt x="81533" y="306532"/>
                      </a:cubicBezTo>
                      <a:cubicBezTo>
                        <a:pt x="94407" y="285245"/>
                        <a:pt x="102989" y="259701"/>
                        <a:pt x="111571" y="234156"/>
                      </a:cubicBezTo>
                      <a:cubicBezTo>
                        <a:pt x="115863" y="229899"/>
                        <a:pt x="107280" y="225642"/>
                        <a:pt x="107280" y="217127"/>
                      </a:cubicBezTo>
                      <a:cubicBezTo>
                        <a:pt x="77242" y="183068"/>
                        <a:pt x="77242" y="166038"/>
                        <a:pt x="98698" y="127722"/>
                      </a:cubicBezTo>
                      <a:cubicBezTo>
                        <a:pt x="115863" y="97920"/>
                        <a:pt x="137319" y="72376"/>
                        <a:pt x="167357" y="59603"/>
                      </a:cubicBezTo>
                      <a:cubicBezTo>
                        <a:pt x="193104" y="46831"/>
                        <a:pt x="214561" y="51089"/>
                        <a:pt x="227434" y="68118"/>
                      </a:cubicBezTo>
                      <a:cubicBezTo>
                        <a:pt x="240308" y="85148"/>
                        <a:pt x="240308" y="93663"/>
                        <a:pt x="218852" y="102177"/>
                      </a:cubicBezTo>
                      <a:cubicBezTo>
                        <a:pt x="188813" y="110692"/>
                        <a:pt x="175940" y="131979"/>
                        <a:pt x="158775" y="153266"/>
                      </a:cubicBezTo>
                      <a:cubicBezTo>
                        <a:pt x="154484" y="166038"/>
                        <a:pt x="154484" y="178810"/>
                        <a:pt x="167357" y="187325"/>
                      </a:cubicBezTo>
                      <a:cubicBezTo>
                        <a:pt x="175940" y="191583"/>
                        <a:pt x="180231" y="200097"/>
                        <a:pt x="184522" y="204355"/>
                      </a:cubicBezTo>
                      <a:cubicBezTo>
                        <a:pt x="223143" y="246929"/>
                        <a:pt x="231725" y="263958"/>
                        <a:pt x="205978" y="310789"/>
                      </a:cubicBezTo>
                      <a:close/>
                      <a:moveTo>
                        <a:pt x="339006" y="378908"/>
                      </a:moveTo>
                      <a:cubicBezTo>
                        <a:pt x="343297" y="378908"/>
                        <a:pt x="343297" y="383165"/>
                        <a:pt x="347588" y="383165"/>
                      </a:cubicBezTo>
                      <a:cubicBezTo>
                        <a:pt x="364753" y="366136"/>
                        <a:pt x="386209" y="344849"/>
                        <a:pt x="407665" y="323562"/>
                      </a:cubicBezTo>
                      <a:cubicBezTo>
                        <a:pt x="416247" y="310789"/>
                        <a:pt x="407665" y="302275"/>
                        <a:pt x="394791" y="302275"/>
                      </a:cubicBezTo>
                      <a:cubicBezTo>
                        <a:pt x="377627" y="302275"/>
                        <a:pt x="364753" y="302275"/>
                        <a:pt x="347588" y="302275"/>
                      </a:cubicBezTo>
                      <a:cubicBezTo>
                        <a:pt x="347588" y="319304"/>
                        <a:pt x="347588" y="327819"/>
                        <a:pt x="347588" y="340591"/>
                      </a:cubicBezTo>
                      <a:cubicBezTo>
                        <a:pt x="347588" y="353363"/>
                        <a:pt x="343297" y="366136"/>
                        <a:pt x="339006" y="378908"/>
                      </a:cubicBezTo>
                      <a:close/>
                      <a:moveTo>
                        <a:pt x="326132" y="310789"/>
                      </a:moveTo>
                      <a:cubicBezTo>
                        <a:pt x="313258" y="315047"/>
                        <a:pt x="304676" y="319304"/>
                        <a:pt x="296094" y="327819"/>
                      </a:cubicBezTo>
                      <a:cubicBezTo>
                        <a:pt x="291802" y="327819"/>
                        <a:pt x="287511" y="332076"/>
                        <a:pt x="287511" y="336334"/>
                      </a:cubicBezTo>
                      <a:cubicBezTo>
                        <a:pt x="287511" y="357621"/>
                        <a:pt x="291802" y="374650"/>
                        <a:pt x="291802" y="391680"/>
                      </a:cubicBezTo>
                      <a:cubicBezTo>
                        <a:pt x="317550" y="387422"/>
                        <a:pt x="330423" y="353363"/>
                        <a:pt x="326132" y="310789"/>
                      </a:cubicBezTo>
                      <a:close/>
                      <a:moveTo>
                        <a:pt x="270346" y="344849"/>
                      </a:moveTo>
                      <a:cubicBezTo>
                        <a:pt x="236017" y="357621"/>
                        <a:pt x="231725" y="361878"/>
                        <a:pt x="240308" y="374650"/>
                      </a:cubicBezTo>
                      <a:cubicBezTo>
                        <a:pt x="248890" y="400195"/>
                        <a:pt x="257473" y="404452"/>
                        <a:pt x="278929" y="395937"/>
                      </a:cubicBezTo>
                      <a:cubicBezTo>
                        <a:pt x="274638" y="378908"/>
                        <a:pt x="270346" y="361878"/>
                        <a:pt x="270346" y="34484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6" name="Freeform 14"/>
                <p:cNvSpPr/>
                <p:nvPr/>
              </p:nvSpPr>
              <p:spPr>
                <a:xfrm>
                  <a:off x="6259513" y="2578101"/>
                  <a:ext cx="68263" cy="182563"/>
                </a:xfrm>
                <a:custGeom>
                  <a:avLst/>
                  <a:gdLst/>
                  <a:ahLst/>
                  <a:cxnLst/>
                  <a:rect l="0" t="0" r="r" b="b"/>
                  <a:pathLst>
                    <a:path w="68263" h="182563">
                      <a:moveTo>
                        <a:pt x="38398" y="0"/>
                      </a:moveTo>
                      <a:cubicBezTo>
                        <a:pt x="63997" y="12737"/>
                        <a:pt x="68263" y="25474"/>
                        <a:pt x="63997" y="46702"/>
                      </a:cubicBezTo>
                      <a:cubicBezTo>
                        <a:pt x="51197" y="89159"/>
                        <a:pt x="46931" y="135861"/>
                        <a:pt x="38398" y="182563"/>
                      </a:cubicBezTo>
                      <a:cubicBezTo>
                        <a:pt x="25599" y="174072"/>
                        <a:pt x="17066" y="169826"/>
                        <a:pt x="8533" y="165580"/>
                      </a:cubicBezTo>
                      <a:cubicBezTo>
                        <a:pt x="4266" y="161335"/>
                        <a:pt x="0" y="157089"/>
                        <a:pt x="0" y="148598"/>
                      </a:cubicBezTo>
                      <a:cubicBezTo>
                        <a:pt x="12799" y="101896"/>
                        <a:pt x="25599" y="50948"/>
                        <a:pt x="38398"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a:xfrm>
                  <a:off x="6310313" y="2930526"/>
                  <a:ext cx="244475" cy="317500"/>
                </a:xfrm>
                <a:custGeom>
                  <a:avLst/>
                  <a:gdLst/>
                  <a:ahLst/>
                  <a:cxnLst/>
                  <a:rect l="0" t="0" r="r" b="b"/>
                  <a:pathLst>
                    <a:path w="244475" h="317500">
                      <a:moveTo>
                        <a:pt x="210163" y="313267"/>
                      </a:moveTo>
                      <a:cubicBezTo>
                        <a:pt x="184429" y="317500"/>
                        <a:pt x="175850" y="304800"/>
                        <a:pt x="171561" y="283633"/>
                      </a:cubicBezTo>
                      <a:cubicBezTo>
                        <a:pt x="162983" y="258233"/>
                        <a:pt x="150116" y="228600"/>
                        <a:pt x="141538" y="203200"/>
                      </a:cubicBezTo>
                      <a:cubicBezTo>
                        <a:pt x="137249" y="190500"/>
                        <a:pt x="128671" y="186267"/>
                        <a:pt x="115804" y="194733"/>
                      </a:cubicBezTo>
                      <a:cubicBezTo>
                        <a:pt x="94359" y="215900"/>
                        <a:pt x="68625" y="232833"/>
                        <a:pt x="47179" y="254000"/>
                      </a:cubicBezTo>
                      <a:cubicBezTo>
                        <a:pt x="34312" y="266700"/>
                        <a:pt x="30023" y="262467"/>
                        <a:pt x="21445" y="254000"/>
                      </a:cubicBezTo>
                      <a:cubicBezTo>
                        <a:pt x="0" y="228600"/>
                        <a:pt x="0" y="215900"/>
                        <a:pt x="25734" y="194733"/>
                      </a:cubicBezTo>
                      <a:cubicBezTo>
                        <a:pt x="55757" y="165100"/>
                        <a:pt x="85781" y="139700"/>
                        <a:pt x="115804" y="110067"/>
                      </a:cubicBezTo>
                      <a:cubicBezTo>
                        <a:pt x="137249" y="88900"/>
                        <a:pt x="154405" y="63500"/>
                        <a:pt x="171561" y="42333"/>
                      </a:cubicBezTo>
                      <a:cubicBezTo>
                        <a:pt x="171561" y="38100"/>
                        <a:pt x="175850" y="29633"/>
                        <a:pt x="175850" y="25400"/>
                      </a:cubicBezTo>
                      <a:cubicBezTo>
                        <a:pt x="171561" y="12700"/>
                        <a:pt x="180139" y="0"/>
                        <a:pt x="193007" y="0"/>
                      </a:cubicBezTo>
                      <a:cubicBezTo>
                        <a:pt x="205874" y="0"/>
                        <a:pt x="218741" y="4233"/>
                        <a:pt x="227319" y="12700"/>
                      </a:cubicBezTo>
                      <a:cubicBezTo>
                        <a:pt x="244475" y="25400"/>
                        <a:pt x="244475" y="67733"/>
                        <a:pt x="227319" y="84667"/>
                      </a:cubicBezTo>
                      <a:cubicBezTo>
                        <a:pt x="205874" y="110067"/>
                        <a:pt x="180139" y="135467"/>
                        <a:pt x="158694" y="160867"/>
                      </a:cubicBezTo>
                      <a:cubicBezTo>
                        <a:pt x="188718" y="207433"/>
                        <a:pt x="210163" y="258233"/>
                        <a:pt x="210163" y="31326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3" name="Freeform 19"/>
                <p:cNvSpPr/>
                <p:nvPr/>
              </p:nvSpPr>
              <p:spPr>
                <a:xfrm>
                  <a:off x="6186488" y="3009901"/>
                  <a:ext cx="123825" cy="234950"/>
                </a:xfrm>
                <a:custGeom>
                  <a:avLst/>
                  <a:gdLst/>
                  <a:ahLst/>
                  <a:cxnLst/>
                  <a:rect l="0" t="0" r="r" b="b"/>
                  <a:pathLst>
                    <a:path w="123825" h="234950">
                      <a:moveTo>
                        <a:pt x="51238" y="128155"/>
                      </a:moveTo>
                      <a:cubicBezTo>
                        <a:pt x="64047" y="98252"/>
                        <a:pt x="72587" y="64077"/>
                        <a:pt x="85397" y="29903"/>
                      </a:cubicBezTo>
                      <a:cubicBezTo>
                        <a:pt x="89666" y="21359"/>
                        <a:pt x="89666" y="0"/>
                        <a:pt x="106746" y="4272"/>
                      </a:cubicBezTo>
                      <a:cubicBezTo>
                        <a:pt x="123825" y="8544"/>
                        <a:pt x="115285" y="25631"/>
                        <a:pt x="111016" y="38446"/>
                      </a:cubicBezTo>
                      <a:cubicBezTo>
                        <a:pt x="98206" y="81165"/>
                        <a:pt x="81127" y="123883"/>
                        <a:pt x="68317" y="166601"/>
                      </a:cubicBezTo>
                      <a:cubicBezTo>
                        <a:pt x="64047" y="183688"/>
                        <a:pt x="59778" y="205047"/>
                        <a:pt x="55508" y="222135"/>
                      </a:cubicBezTo>
                      <a:cubicBezTo>
                        <a:pt x="51238" y="234950"/>
                        <a:pt x="42698" y="234950"/>
                        <a:pt x="29889" y="230678"/>
                      </a:cubicBezTo>
                      <a:cubicBezTo>
                        <a:pt x="4270" y="213591"/>
                        <a:pt x="0" y="209319"/>
                        <a:pt x="8540" y="175145"/>
                      </a:cubicBezTo>
                      <a:cubicBezTo>
                        <a:pt x="12809" y="162329"/>
                        <a:pt x="12809" y="149514"/>
                        <a:pt x="12809" y="136698"/>
                      </a:cubicBezTo>
                      <a:cubicBezTo>
                        <a:pt x="12809" y="98252"/>
                        <a:pt x="8540" y="64077"/>
                        <a:pt x="8540" y="25631"/>
                      </a:cubicBezTo>
                      <a:cubicBezTo>
                        <a:pt x="8540" y="12815"/>
                        <a:pt x="21349" y="12815"/>
                        <a:pt x="25619" y="21359"/>
                      </a:cubicBezTo>
                      <a:cubicBezTo>
                        <a:pt x="34159" y="29903"/>
                        <a:pt x="42698" y="46990"/>
                        <a:pt x="42698" y="59805"/>
                      </a:cubicBezTo>
                      <a:cubicBezTo>
                        <a:pt x="46968" y="81165"/>
                        <a:pt x="46968" y="106795"/>
                        <a:pt x="46968" y="128155"/>
                      </a:cubicBezTo>
                      <a:cubicBezTo>
                        <a:pt x="46968" y="128155"/>
                        <a:pt x="51238" y="128155"/>
                        <a:pt x="51238" y="12815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4" name="Freeform 20"/>
                <p:cNvSpPr/>
                <p:nvPr/>
              </p:nvSpPr>
              <p:spPr>
                <a:xfrm>
                  <a:off x="6259513" y="2933701"/>
                  <a:ext cx="114300" cy="73025"/>
                </a:xfrm>
                <a:custGeom>
                  <a:avLst/>
                  <a:gdLst/>
                  <a:ahLst/>
                  <a:cxnLst/>
                  <a:rect l="0" t="0" r="r" b="b"/>
                  <a:pathLst>
                    <a:path w="114300" h="73025">
                      <a:moveTo>
                        <a:pt x="114300" y="4296"/>
                      </a:moveTo>
                      <a:cubicBezTo>
                        <a:pt x="101600" y="25774"/>
                        <a:pt x="84667" y="42956"/>
                        <a:pt x="67733" y="60138"/>
                      </a:cubicBezTo>
                      <a:cubicBezTo>
                        <a:pt x="59267" y="73025"/>
                        <a:pt x="33867" y="68729"/>
                        <a:pt x="21167" y="55843"/>
                      </a:cubicBezTo>
                      <a:cubicBezTo>
                        <a:pt x="12700" y="42956"/>
                        <a:pt x="4233" y="30069"/>
                        <a:pt x="0" y="17182"/>
                      </a:cubicBezTo>
                      <a:cubicBezTo>
                        <a:pt x="12700" y="12887"/>
                        <a:pt x="25400" y="8591"/>
                        <a:pt x="38100" y="8591"/>
                      </a:cubicBezTo>
                      <a:cubicBezTo>
                        <a:pt x="63500" y="4296"/>
                        <a:pt x="88900" y="4296"/>
                        <a:pt x="114300" y="0"/>
                      </a:cubicBezTo>
                      <a:cubicBezTo>
                        <a:pt x="114300" y="4296"/>
                        <a:pt x="114300" y="4296"/>
                        <a:pt x="114300" y="429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p:nvPr/>
              </p:nvSpPr>
              <p:spPr>
                <a:xfrm>
                  <a:off x="11976100" y="1994536"/>
                  <a:ext cx="192351" cy="269291"/>
                </a:xfrm>
                <a:custGeom>
                  <a:avLst/>
                  <a:gdLst/>
                  <a:ahLst/>
                  <a:cxnLst/>
                  <a:rect l="0" t="0" r="r" b="b"/>
                  <a:pathLst>
                    <a:path w="192351" h="269291">
                      <a:moveTo>
                        <a:pt x="77475" y="129365"/>
                      </a:moveTo>
                      <a:cubicBezTo>
                        <a:pt x="50759" y="137286"/>
                        <a:pt x="48088" y="137286"/>
                        <a:pt x="40073" y="113525"/>
                      </a:cubicBezTo>
                      <a:cubicBezTo>
                        <a:pt x="34730" y="95044"/>
                        <a:pt x="29387" y="73923"/>
                        <a:pt x="26715" y="55442"/>
                      </a:cubicBezTo>
                      <a:cubicBezTo>
                        <a:pt x="24044" y="50162"/>
                        <a:pt x="29387" y="42242"/>
                        <a:pt x="34730" y="39602"/>
                      </a:cubicBezTo>
                      <a:cubicBezTo>
                        <a:pt x="42745" y="34321"/>
                        <a:pt x="48088" y="42242"/>
                        <a:pt x="50759" y="47522"/>
                      </a:cubicBezTo>
                      <a:cubicBezTo>
                        <a:pt x="50759" y="55442"/>
                        <a:pt x="53431" y="60722"/>
                        <a:pt x="53431" y="68643"/>
                      </a:cubicBezTo>
                      <a:cubicBezTo>
                        <a:pt x="69460" y="66003"/>
                        <a:pt x="82818" y="63363"/>
                        <a:pt x="93504" y="58082"/>
                      </a:cubicBezTo>
                      <a:cubicBezTo>
                        <a:pt x="98847" y="55442"/>
                        <a:pt x="101519" y="47522"/>
                        <a:pt x="106862" y="42242"/>
                      </a:cubicBezTo>
                      <a:cubicBezTo>
                        <a:pt x="109533" y="39602"/>
                        <a:pt x="112205" y="36962"/>
                        <a:pt x="114876" y="36962"/>
                      </a:cubicBezTo>
                      <a:cubicBezTo>
                        <a:pt x="117548" y="39602"/>
                        <a:pt x="117548" y="44882"/>
                        <a:pt x="117548" y="50162"/>
                      </a:cubicBezTo>
                      <a:cubicBezTo>
                        <a:pt x="117548" y="58082"/>
                        <a:pt x="114876" y="66003"/>
                        <a:pt x="114876" y="73923"/>
                      </a:cubicBezTo>
                      <a:cubicBezTo>
                        <a:pt x="98847" y="76563"/>
                        <a:pt x="104190" y="95044"/>
                        <a:pt x="96176" y="105604"/>
                      </a:cubicBezTo>
                      <a:cubicBezTo>
                        <a:pt x="96176" y="108244"/>
                        <a:pt x="98847" y="108244"/>
                        <a:pt x="98847" y="110885"/>
                      </a:cubicBezTo>
                      <a:cubicBezTo>
                        <a:pt x="104190" y="108244"/>
                        <a:pt x="112205" y="105604"/>
                        <a:pt x="117548" y="100324"/>
                      </a:cubicBezTo>
                      <a:cubicBezTo>
                        <a:pt x="128234" y="84483"/>
                        <a:pt x="138920" y="68643"/>
                        <a:pt x="149606" y="52802"/>
                      </a:cubicBezTo>
                      <a:cubicBezTo>
                        <a:pt x="157621" y="39602"/>
                        <a:pt x="149606" y="23761"/>
                        <a:pt x="130906" y="23761"/>
                      </a:cubicBezTo>
                      <a:cubicBezTo>
                        <a:pt x="112205" y="21121"/>
                        <a:pt x="90832" y="26401"/>
                        <a:pt x="74803" y="36962"/>
                      </a:cubicBezTo>
                      <a:cubicBezTo>
                        <a:pt x="66789" y="42242"/>
                        <a:pt x="58774" y="39602"/>
                        <a:pt x="53431" y="34321"/>
                      </a:cubicBezTo>
                      <a:cubicBezTo>
                        <a:pt x="45416" y="23761"/>
                        <a:pt x="45416" y="18481"/>
                        <a:pt x="58774" y="15841"/>
                      </a:cubicBezTo>
                      <a:cubicBezTo>
                        <a:pt x="82818" y="7920"/>
                        <a:pt x="106862" y="0"/>
                        <a:pt x="133577" y="2640"/>
                      </a:cubicBezTo>
                      <a:cubicBezTo>
                        <a:pt x="154949" y="2640"/>
                        <a:pt x="168307" y="18481"/>
                        <a:pt x="181665" y="31681"/>
                      </a:cubicBezTo>
                      <a:cubicBezTo>
                        <a:pt x="192351" y="39602"/>
                        <a:pt x="187008" y="52802"/>
                        <a:pt x="178993" y="63363"/>
                      </a:cubicBezTo>
                      <a:cubicBezTo>
                        <a:pt x="162964" y="84483"/>
                        <a:pt x="146935" y="105604"/>
                        <a:pt x="130906" y="126725"/>
                      </a:cubicBezTo>
                      <a:cubicBezTo>
                        <a:pt x="125562" y="134646"/>
                        <a:pt x="120219" y="137286"/>
                        <a:pt x="112205" y="129365"/>
                      </a:cubicBezTo>
                      <a:cubicBezTo>
                        <a:pt x="109533" y="126725"/>
                        <a:pt x="101519" y="124085"/>
                        <a:pt x="98847" y="124085"/>
                      </a:cubicBezTo>
                      <a:cubicBezTo>
                        <a:pt x="96176" y="126725"/>
                        <a:pt x="93504" y="132005"/>
                        <a:pt x="93504" y="137286"/>
                      </a:cubicBezTo>
                      <a:cubicBezTo>
                        <a:pt x="90832" y="155766"/>
                        <a:pt x="90832" y="155766"/>
                        <a:pt x="109533" y="153126"/>
                      </a:cubicBezTo>
                      <a:cubicBezTo>
                        <a:pt x="114876" y="150486"/>
                        <a:pt x="122891" y="147846"/>
                        <a:pt x="128234" y="150486"/>
                      </a:cubicBezTo>
                      <a:cubicBezTo>
                        <a:pt x="133577" y="150486"/>
                        <a:pt x="141592" y="153126"/>
                        <a:pt x="141592" y="155766"/>
                      </a:cubicBezTo>
                      <a:cubicBezTo>
                        <a:pt x="144263" y="161047"/>
                        <a:pt x="144263" y="168967"/>
                        <a:pt x="141592" y="174247"/>
                      </a:cubicBezTo>
                      <a:cubicBezTo>
                        <a:pt x="138920" y="179527"/>
                        <a:pt x="133577" y="182167"/>
                        <a:pt x="128234" y="184808"/>
                      </a:cubicBezTo>
                      <a:cubicBezTo>
                        <a:pt x="117548" y="192728"/>
                        <a:pt x="104190" y="198008"/>
                        <a:pt x="98847" y="213849"/>
                      </a:cubicBezTo>
                      <a:cubicBezTo>
                        <a:pt x="106862" y="213849"/>
                        <a:pt x="114876" y="213849"/>
                        <a:pt x="120219" y="213849"/>
                      </a:cubicBezTo>
                      <a:cubicBezTo>
                        <a:pt x="136249" y="213849"/>
                        <a:pt x="149606" y="221769"/>
                        <a:pt x="152278" y="234970"/>
                      </a:cubicBezTo>
                      <a:cubicBezTo>
                        <a:pt x="154949" y="245530"/>
                        <a:pt x="146935" y="256090"/>
                        <a:pt x="136249" y="258731"/>
                      </a:cubicBezTo>
                      <a:cubicBezTo>
                        <a:pt x="114876" y="261371"/>
                        <a:pt x="93504" y="264011"/>
                        <a:pt x="69460" y="266651"/>
                      </a:cubicBezTo>
                      <a:cubicBezTo>
                        <a:pt x="58774" y="269291"/>
                        <a:pt x="50759" y="264011"/>
                        <a:pt x="45416" y="253450"/>
                      </a:cubicBezTo>
                      <a:cubicBezTo>
                        <a:pt x="42745" y="253450"/>
                        <a:pt x="42745" y="250810"/>
                        <a:pt x="40073" y="248170"/>
                      </a:cubicBezTo>
                      <a:cubicBezTo>
                        <a:pt x="29387" y="221769"/>
                        <a:pt x="29387" y="221769"/>
                        <a:pt x="50759" y="203288"/>
                      </a:cubicBezTo>
                      <a:cubicBezTo>
                        <a:pt x="58774" y="198008"/>
                        <a:pt x="64117" y="190088"/>
                        <a:pt x="72132" y="184808"/>
                      </a:cubicBezTo>
                      <a:cubicBezTo>
                        <a:pt x="72132" y="184808"/>
                        <a:pt x="72132" y="182167"/>
                        <a:pt x="72132" y="182167"/>
                      </a:cubicBezTo>
                      <a:cubicBezTo>
                        <a:pt x="66789" y="182167"/>
                        <a:pt x="61445" y="184808"/>
                        <a:pt x="56102" y="187448"/>
                      </a:cubicBezTo>
                      <a:cubicBezTo>
                        <a:pt x="45416" y="190088"/>
                        <a:pt x="34730" y="195368"/>
                        <a:pt x="24044" y="200648"/>
                      </a:cubicBezTo>
                      <a:cubicBezTo>
                        <a:pt x="18701" y="200648"/>
                        <a:pt x="13358" y="200648"/>
                        <a:pt x="8015" y="198008"/>
                      </a:cubicBezTo>
                      <a:cubicBezTo>
                        <a:pt x="0" y="190088"/>
                        <a:pt x="0" y="187448"/>
                        <a:pt x="10686" y="182167"/>
                      </a:cubicBezTo>
                      <a:cubicBezTo>
                        <a:pt x="32059" y="174247"/>
                        <a:pt x="50759" y="166327"/>
                        <a:pt x="69460" y="158406"/>
                      </a:cubicBezTo>
                      <a:cubicBezTo>
                        <a:pt x="72132" y="158406"/>
                        <a:pt x="74803" y="153126"/>
                        <a:pt x="74803" y="150486"/>
                      </a:cubicBezTo>
                      <a:cubicBezTo>
                        <a:pt x="77475" y="145206"/>
                        <a:pt x="77475" y="137286"/>
                        <a:pt x="77475" y="129365"/>
                      </a:cubicBezTo>
                      <a:close/>
                      <a:moveTo>
                        <a:pt x="90832" y="76563"/>
                      </a:moveTo>
                      <a:cubicBezTo>
                        <a:pt x="90832" y="76563"/>
                        <a:pt x="90832" y="76563"/>
                        <a:pt x="88161" y="73923"/>
                      </a:cubicBezTo>
                      <a:cubicBezTo>
                        <a:pt x="82818" y="76563"/>
                        <a:pt x="74803" y="79203"/>
                        <a:pt x="69460" y="84483"/>
                      </a:cubicBezTo>
                      <a:cubicBezTo>
                        <a:pt x="64117" y="84483"/>
                        <a:pt x="58774" y="89764"/>
                        <a:pt x="61445" y="95044"/>
                      </a:cubicBezTo>
                      <a:cubicBezTo>
                        <a:pt x="61445" y="100324"/>
                        <a:pt x="66789" y="105604"/>
                        <a:pt x="69460" y="110885"/>
                      </a:cubicBezTo>
                      <a:cubicBezTo>
                        <a:pt x="72132" y="110885"/>
                        <a:pt x="80146" y="108244"/>
                        <a:pt x="82818" y="105604"/>
                      </a:cubicBezTo>
                      <a:cubicBezTo>
                        <a:pt x="85489" y="97684"/>
                        <a:pt x="88161" y="87124"/>
                        <a:pt x="90832" y="7656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1" name="Freeform 12"/>
                <p:cNvSpPr/>
                <p:nvPr/>
              </p:nvSpPr>
              <p:spPr>
                <a:xfrm>
                  <a:off x="11893465" y="2009127"/>
                  <a:ext cx="103574" cy="259427"/>
                </a:xfrm>
                <a:custGeom>
                  <a:avLst/>
                  <a:gdLst/>
                  <a:ahLst/>
                  <a:cxnLst/>
                  <a:rect l="0" t="0" r="r" b="b"/>
                  <a:pathLst>
                    <a:path w="103574" h="259427">
                      <a:moveTo>
                        <a:pt x="79672" y="116477"/>
                      </a:moveTo>
                      <a:cubicBezTo>
                        <a:pt x="84984" y="108536"/>
                        <a:pt x="90295" y="100594"/>
                        <a:pt x="95607" y="90005"/>
                      </a:cubicBezTo>
                      <a:cubicBezTo>
                        <a:pt x="98263" y="105889"/>
                        <a:pt x="103574" y="119125"/>
                        <a:pt x="98263" y="135008"/>
                      </a:cubicBezTo>
                      <a:cubicBezTo>
                        <a:pt x="87640" y="161480"/>
                        <a:pt x="77017" y="190599"/>
                        <a:pt x="66394" y="217072"/>
                      </a:cubicBezTo>
                      <a:cubicBezTo>
                        <a:pt x="61082" y="230308"/>
                        <a:pt x="61082" y="243544"/>
                        <a:pt x="55771" y="259427"/>
                      </a:cubicBezTo>
                      <a:cubicBezTo>
                        <a:pt x="47803" y="256780"/>
                        <a:pt x="39836" y="256780"/>
                        <a:pt x="34525" y="254133"/>
                      </a:cubicBezTo>
                      <a:cubicBezTo>
                        <a:pt x="18590" y="248838"/>
                        <a:pt x="7967" y="235602"/>
                        <a:pt x="13279" y="219719"/>
                      </a:cubicBezTo>
                      <a:cubicBezTo>
                        <a:pt x="18590" y="201188"/>
                        <a:pt x="23902" y="182658"/>
                        <a:pt x="29213" y="164127"/>
                      </a:cubicBezTo>
                      <a:cubicBezTo>
                        <a:pt x="34525" y="148244"/>
                        <a:pt x="37180" y="129714"/>
                        <a:pt x="23902" y="113830"/>
                      </a:cubicBezTo>
                      <a:cubicBezTo>
                        <a:pt x="18590" y="103241"/>
                        <a:pt x="23902" y="100594"/>
                        <a:pt x="31869" y="100594"/>
                      </a:cubicBezTo>
                      <a:cubicBezTo>
                        <a:pt x="45148" y="103241"/>
                        <a:pt x="45148" y="97947"/>
                        <a:pt x="47803" y="87358"/>
                      </a:cubicBezTo>
                      <a:cubicBezTo>
                        <a:pt x="50459" y="68828"/>
                        <a:pt x="55771" y="52944"/>
                        <a:pt x="61082" y="31767"/>
                      </a:cubicBezTo>
                      <a:cubicBezTo>
                        <a:pt x="50459" y="34414"/>
                        <a:pt x="39836" y="39708"/>
                        <a:pt x="29213" y="42355"/>
                      </a:cubicBezTo>
                      <a:cubicBezTo>
                        <a:pt x="21246" y="45003"/>
                        <a:pt x="13279" y="42355"/>
                        <a:pt x="5311" y="42355"/>
                      </a:cubicBezTo>
                      <a:cubicBezTo>
                        <a:pt x="2656" y="39708"/>
                        <a:pt x="0" y="34414"/>
                        <a:pt x="0" y="31767"/>
                      </a:cubicBezTo>
                      <a:cubicBezTo>
                        <a:pt x="2656" y="29119"/>
                        <a:pt x="5311" y="26472"/>
                        <a:pt x="7967" y="26472"/>
                      </a:cubicBezTo>
                      <a:cubicBezTo>
                        <a:pt x="18590" y="21178"/>
                        <a:pt x="31869" y="21178"/>
                        <a:pt x="42492" y="18531"/>
                      </a:cubicBezTo>
                      <a:cubicBezTo>
                        <a:pt x="50459" y="13236"/>
                        <a:pt x="58426" y="7942"/>
                        <a:pt x="69049" y="5294"/>
                      </a:cubicBezTo>
                      <a:cubicBezTo>
                        <a:pt x="74361" y="2647"/>
                        <a:pt x="84984" y="0"/>
                        <a:pt x="84984" y="2647"/>
                      </a:cubicBezTo>
                      <a:cubicBezTo>
                        <a:pt x="90295" y="7942"/>
                        <a:pt x="92951" y="15883"/>
                        <a:pt x="92951" y="23825"/>
                      </a:cubicBezTo>
                      <a:cubicBezTo>
                        <a:pt x="95607" y="23825"/>
                        <a:pt x="92951" y="26472"/>
                        <a:pt x="90295" y="29119"/>
                      </a:cubicBezTo>
                      <a:cubicBezTo>
                        <a:pt x="71705" y="50297"/>
                        <a:pt x="74361" y="76769"/>
                        <a:pt x="71705" y="100594"/>
                      </a:cubicBezTo>
                      <a:cubicBezTo>
                        <a:pt x="71705" y="105889"/>
                        <a:pt x="74361" y="111183"/>
                        <a:pt x="74361" y="116477"/>
                      </a:cubicBezTo>
                      <a:cubicBezTo>
                        <a:pt x="77017" y="116477"/>
                        <a:pt x="77017" y="116477"/>
                        <a:pt x="79672" y="1164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封面样式2-尾页">
    <p:spTree>
      <p:nvGrpSpPr>
        <p:cNvPr id="1" name=""/>
        <p:cNvGrpSpPr/>
        <p:nvPr/>
      </p:nvGrpSpPr>
      <p:grpSpPr>
        <a:xfrm>
          <a:off x="0" y="0"/>
          <a:ext cx="0" cy="0"/>
          <a:chOff x="0" y="0"/>
          <a:chExt cx="0" cy="0"/>
        </a:xfrm>
      </p:grpSpPr>
      <p:sp>
        <p:nvSpPr>
          <p:cNvPr id="6" name="PA-矩形 7"/>
          <p:cNvSpPr/>
          <p:nvPr/>
        </p:nvSpPr>
        <p:spPr>
          <a:xfrm>
            <a:off x="0" y="0"/>
            <a:ext cx="12192000" cy="6858000"/>
          </a:xfrm>
          <a:prstGeom prst="rect">
            <a:avLst/>
          </a:prstGeom>
          <a:solidFill>
            <a:schemeClr val="accent1"/>
          </a:solidFill>
          <a:ln>
            <a:noFill/>
          </a:ln>
        </p:spPr>
        <p:txBody>
          <a:bodyPr anchor="ctr"/>
          <a:lstStyle/>
          <a:p>
            <a:pPr algn="ctr"/>
            <a:endParaRPr lang="zh-CN">
              <a:solidFill>
                <a:schemeClr val="lt1"/>
              </a:solidFill>
            </a:endParaRPr>
          </a:p>
        </p:txBody>
      </p:sp>
      <p:sp>
        <p:nvSpPr>
          <p:cNvPr id="7" name="PA-矩形 7"/>
          <p:cNvSpPr/>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txBody>
          <a:bodyPr anchor="ctr"/>
          <a:lstStyle/>
          <a:p>
            <a:pPr algn="ctr"/>
            <a:endParaRPr lang="zh-CN">
              <a:solidFill>
                <a:schemeClr val="lt1"/>
              </a:solidFill>
            </a:endParaRPr>
          </a:p>
        </p:txBody>
      </p:sp>
      <p:sp>
        <p:nvSpPr>
          <p:cNvPr id="8" name="任意多边形: 形状 19"/>
          <p:cNvSpPr/>
          <p:nvPr/>
        </p:nvSpPr>
        <p:spPr>
          <a:xfrm flipH="1" flipV="1">
            <a:off x="4442085" y="3759199"/>
            <a:ext cx="3307830" cy="2335892"/>
          </a:xfrm>
          <a:custGeom>
            <a:avLst/>
            <a:gdLst/>
            <a:ahLst/>
            <a:cxnLst/>
            <a:rect l="l" t="t" r="r" b="b"/>
            <a:pathLst>
              <a:path w="3307830" h="2335892">
                <a:moveTo>
                  <a:pt x="0" y="2335892"/>
                </a:moveTo>
                <a:lnTo>
                  <a:pt x="0" y="1702652"/>
                </a:lnTo>
                <a:lnTo>
                  <a:pt x="0" y="1680279"/>
                </a:lnTo>
                <a:lnTo>
                  <a:pt x="0" y="0"/>
                </a:lnTo>
                <a:lnTo>
                  <a:pt x="1658752" y="1210580"/>
                </a:lnTo>
                <a:lnTo>
                  <a:pt x="3307830" y="0"/>
                </a:lnTo>
                <a:lnTo>
                  <a:pt x="3307830" y="1680279"/>
                </a:lnTo>
                <a:lnTo>
                  <a:pt x="3307830" y="1702652"/>
                </a:lnTo>
                <a:lnTo>
                  <a:pt x="3307830" y="2335892"/>
                </a:lnTo>
              </a:path>
            </a:pathLst>
          </a:custGeom>
          <a:noFill/>
          <a:ln w="57150">
            <a:solidFill>
              <a:schemeClr val="bg1"/>
            </a:solidFill>
            <a:prstDash val="solid"/>
            <a:miter/>
          </a:ln>
        </p:spPr>
        <p:txBody>
          <a:bodyPr anchor="ctr"/>
          <a:lstStyle/>
          <a:p>
            <a:pPr algn="ctr">
              <a:lnSpc>
                <a:spcPct val="130000"/>
              </a:lnSpc>
            </a:pPr>
            <a:endParaRPr lang="zh-CN">
              <a:solidFill>
                <a:schemeClr val="lt1"/>
              </a:solidFill>
            </a:endParaRPr>
          </a:p>
        </p:txBody>
      </p:sp>
      <p:sp>
        <p:nvSpPr>
          <p:cNvPr id="11" name="矩形 3"/>
          <p:cNvSpPr/>
          <p:nvPr/>
        </p:nvSpPr>
        <p:spPr>
          <a:xfrm>
            <a:off x="4442085" y="1015093"/>
            <a:ext cx="3307830" cy="1428368"/>
          </a:xfrm>
          <a:custGeom>
            <a:avLst/>
            <a:gdLst/>
            <a:ahLst/>
            <a:cxnLst/>
            <a:rect l="l" t="t" r="r" b="b"/>
            <a:pathLst>
              <a:path w="3307830" h="1428368">
                <a:moveTo>
                  <a:pt x="0" y="1428368"/>
                </a:moveTo>
                <a:lnTo>
                  <a:pt x="0" y="0"/>
                </a:lnTo>
                <a:lnTo>
                  <a:pt x="3307830" y="0"/>
                </a:lnTo>
                <a:lnTo>
                  <a:pt x="3307830" y="1428368"/>
                </a:lnTo>
              </a:path>
            </a:pathLst>
          </a:custGeom>
          <a:noFill/>
          <a:ln w="57150">
            <a:solidFill>
              <a:schemeClr val="bg1"/>
            </a:solidFill>
            <a:prstDash val="solid"/>
            <a:miter/>
          </a:ln>
        </p:spPr>
        <p:txBody>
          <a:bodyPr vert="horz" wrap="square" lIns="91440" tIns="45720" rIns="91440" bIns="45720" numCol="1" spcCol="0" anchor="ctr" anchorCtr="0"/>
          <a:lstStyle/>
          <a:p>
            <a:pPr algn="ctr">
              <a:lnSpc>
                <a:spcPct val="130000"/>
              </a:lnSpc>
            </a:pPr>
            <a:endParaRPr lang="zh-CN">
              <a:solidFill>
                <a:schemeClr val="lt1"/>
              </a:solidFill>
            </a:endParaRPr>
          </a:p>
        </p:txBody>
      </p:sp>
      <p:sp>
        <p:nvSpPr>
          <p:cNvPr id="12" name="等腰三角形 11"/>
          <p:cNvSpPr/>
          <p:nvPr/>
        </p:nvSpPr>
        <p:spPr>
          <a:xfrm flipV="1">
            <a:off x="6007269" y="3832178"/>
            <a:ext cx="177462" cy="152984"/>
          </a:xfrm>
          <a:prstGeom prst="triangle">
            <a:avLst/>
          </a:prstGeom>
          <a:solidFill>
            <a:schemeClr val="bg1"/>
          </a:solidFill>
          <a:ln w="6350">
            <a:solidFill>
              <a:schemeClr val="bg1"/>
            </a:solidFill>
            <a:prstDash val="solid"/>
            <a:miter/>
          </a:ln>
        </p:spPr>
        <p:txBody>
          <a:bodyPr anchor="ctr"/>
          <a:lstStyle/>
          <a:p>
            <a:pPr algn="ctr">
              <a:lnSpc>
                <a:spcPct val="130000"/>
              </a:lnSpc>
            </a:pPr>
            <a:endParaRPr lang="zh-CN">
              <a:solidFill>
                <a:schemeClr val="lt1"/>
              </a:solidFill>
            </a:endParaRPr>
          </a:p>
        </p:txBody>
      </p:sp>
      <p:pic>
        <p:nvPicPr>
          <p:cNvPr id="13" name="图片 12"/>
          <p:cNvPicPr>
            <a:picLocks noChangeAspect="1"/>
          </p:cNvPicPr>
          <p:nvPr/>
        </p:nvPicPr>
        <p:blipFill>
          <a:blip r:embed="rId2"/>
          <a:stretch/>
        </p:blipFill>
        <p:spPr>
          <a:xfrm>
            <a:off x="4974749" y="1401223"/>
            <a:ext cx="2256308" cy="63154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目录样式6-1">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29063" r="32938"/>
          <a:stretch/>
        </p:blipFill>
        <p:spPr>
          <a:xfrm>
            <a:off x="0" y="0"/>
            <a:ext cx="3914775" cy="6857999"/>
          </a:xfrm>
          <a:prstGeom prst="rect">
            <a:avLst/>
          </a:prstGeom>
        </p:spPr>
      </p:pic>
      <p:sp>
        <p:nvSpPr>
          <p:cNvPr id="13" name="矩形 12"/>
          <p:cNvSpPr/>
          <p:nvPr/>
        </p:nvSpPr>
        <p:spPr>
          <a:xfrm>
            <a:off x="0" y="1"/>
            <a:ext cx="3914775" cy="6857999"/>
          </a:xfrm>
          <a:prstGeom prst="rect">
            <a:avLst/>
          </a:prstGeom>
          <a:solidFill>
            <a:schemeClr val="accent1">
              <a:alpha val="79000"/>
            </a:schemeClr>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14" name="矩形 13"/>
          <p:cNvSpPr/>
          <p:nvPr/>
        </p:nvSpPr>
        <p:spPr>
          <a:xfrm>
            <a:off x="0" y="0"/>
            <a:ext cx="3914774" cy="6858000"/>
          </a:xfrm>
          <a:prstGeom prst="rect">
            <a:avLst/>
          </a:prstGeom>
          <a:gradFill flip="none" rotWithShape="1">
            <a:gsLst>
              <a:gs pos="25000">
                <a:schemeClr val="accent1">
                  <a:alpha val="0"/>
                </a:schemeClr>
              </a:gs>
              <a:gs pos="100000">
                <a:schemeClr val="accent1"/>
              </a:gs>
            </a:gsLst>
            <a:lin ang="5400000" scaled="1"/>
          </a:gra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cxnSp>
        <p:nvCxnSpPr>
          <p:cNvPr id="16" name="直接连接符 15"/>
          <p:cNvCxnSpPr/>
          <p:nvPr/>
        </p:nvCxnSpPr>
        <p:spPr>
          <a:xfrm>
            <a:off x="3960456" y="0"/>
            <a:ext cx="0" cy="6858000"/>
          </a:xfrm>
          <a:prstGeom prst="line">
            <a:avLst/>
          </a:prstGeom>
          <a:ln w="38100">
            <a:solidFill>
              <a:schemeClr val="accent1"/>
            </a:solidFill>
            <a:prstDash val="solid"/>
            <a:miter/>
          </a:ln>
        </p:spPr>
      </p:cxnSp>
      <p:grpSp>
        <p:nvGrpSpPr>
          <p:cNvPr id="21" name="组合 20"/>
          <p:cNvGrpSpPr/>
          <p:nvPr/>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w="12700">
              <a:solidFill>
                <a:schemeClr val="accent4"/>
              </a:solidFill>
              <a:prstDash val="solid"/>
              <a:miter/>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cxnSp>
          <p:nvCxnSpPr>
            <p:cNvPr id="23" name="直接连接符 22"/>
            <p:cNvCxnSpPr/>
            <p:nvPr/>
          </p:nvCxnSpPr>
          <p:spPr>
            <a:xfrm>
              <a:off x="4630742" y="2258287"/>
              <a:ext cx="0" cy="1263995"/>
            </a:xfrm>
            <a:prstGeom prst="line">
              <a:avLst/>
            </a:prstGeom>
            <a:grpFill/>
            <a:ln w="38100">
              <a:solidFill>
                <a:schemeClr val="accent4"/>
              </a:solidFill>
              <a:prstDash val="solid"/>
              <a:miter/>
            </a:ln>
          </p:spPr>
        </p:cxnSp>
      </p:grpSp>
      <p:cxnSp>
        <p:nvCxnSpPr>
          <p:cNvPr id="42" name="直接连接符 41"/>
          <p:cNvCxnSpPr/>
          <p:nvPr/>
        </p:nvCxnSpPr>
        <p:spPr>
          <a:xfrm>
            <a:off x="1053541" y="2793542"/>
            <a:ext cx="1727032" cy="0"/>
          </a:xfrm>
          <a:prstGeom prst="line">
            <a:avLst/>
          </a:prstGeom>
          <a:ln w="12700">
            <a:solidFill>
              <a:schemeClr val="bg1"/>
            </a:solidFill>
            <a:prstDash val="solid"/>
            <a:miter/>
          </a:ln>
        </p:spPr>
      </p:cxnSp>
      <p:sp>
        <p:nvSpPr>
          <p:cNvPr id="43" name="矩形 42"/>
          <p:cNvSpPr/>
          <p:nvPr/>
        </p:nvSpPr>
        <p:spPr>
          <a:xfrm>
            <a:off x="846867" y="2752385"/>
            <a:ext cx="2136282" cy="923330"/>
          </a:xfrm>
          <a:prstGeom prst="rect">
            <a:avLst/>
          </a:prstGeom>
        </p:spPr>
        <p:txBody>
          <a:bodyPr wrap="square">
            <a:spAutoFit/>
          </a:bodyPr>
          <a:lstStyle/>
          <a:p>
            <a:pPr marL="0" lvl="0" indent="0" algn="dist" defTabSz="914400">
              <a:lnSpc>
                <a:spcPct val="100000"/>
              </a:lnSpc>
              <a:spcBef>
                <a:spcPct val="0"/>
              </a:spcBef>
              <a:spcAft>
                <a:spcPct val="0"/>
              </a:spcAft>
              <a:buNone/>
            </a:pPr>
            <a:r>
              <a:rPr lang="zh-CN" sz="5400" b="0" i="0" u="none" strike="noStrike" kern="1200" spc="600" baseline="0">
                <a:solidFill>
                  <a:srgbClr val="FFFFFF"/>
                </a:solidFill>
                <a:latin typeface="微软雅黑"/>
                <a:ea typeface="微软雅黑"/>
              </a:rPr>
              <a:t>目录</a:t>
            </a:r>
          </a:p>
        </p:txBody>
      </p:sp>
      <p:sp>
        <p:nvSpPr>
          <p:cNvPr id="44" name="矩形 43"/>
          <p:cNvSpPr/>
          <p:nvPr/>
        </p:nvSpPr>
        <p:spPr>
          <a:xfrm>
            <a:off x="963806" y="3595872"/>
            <a:ext cx="1906502" cy="461665"/>
          </a:xfrm>
          <a:prstGeom prst="rect">
            <a:avLst/>
          </a:prstGeom>
        </p:spPr>
        <p:txBody>
          <a:bodyPr wrap="square">
            <a:spAutoFit/>
          </a:bodyPr>
          <a:lstStyle/>
          <a:p>
            <a:pPr marL="0" lvl="0" indent="0" algn="dist" defTabSz="914400">
              <a:lnSpc>
                <a:spcPct val="100000"/>
              </a:lnSpc>
              <a:spcBef>
                <a:spcPct val="0"/>
              </a:spcBef>
              <a:spcAft>
                <a:spcPct val="0"/>
              </a:spcAft>
              <a:buNone/>
            </a:pPr>
            <a:r>
              <a:rPr lang="en-US" sz="2400" b="0" i="0" u="none" strike="noStrike" kern="1200" spc="0" baseline="0">
                <a:solidFill>
                  <a:srgbClr val="FFFFFF"/>
                </a:solidFill>
                <a:latin typeface="Century Gothic"/>
                <a:ea typeface="微软雅黑"/>
              </a:rPr>
              <a:t>CONTENTS</a:t>
            </a:r>
          </a:p>
        </p:txBody>
      </p:sp>
      <p:cxnSp>
        <p:nvCxnSpPr>
          <p:cNvPr id="45" name="直接连接符 44"/>
          <p:cNvCxnSpPr/>
          <p:nvPr/>
        </p:nvCxnSpPr>
        <p:spPr>
          <a:xfrm>
            <a:off x="1053541" y="4060998"/>
            <a:ext cx="1727032" cy="0"/>
          </a:xfrm>
          <a:prstGeom prst="line">
            <a:avLst/>
          </a:prstGeom>
          <a:ln w="12700">
            <a:solidFill>
              <a:schemeClr val="bg1"/>
            </a:solidFill>
            <a:prstDash val="solid"/>
            <a:miter/>
          </a:ln>
        </p:spPr>
      </p:cxnSp>
      <p:pic>
        <p:nvPicPr>
          <p:cNvPr id="2" name="图片 1"/>
          <p:cNvPicPr>
            <a:picLocks noChangeAspect="1"/>
          </p:cNvPicPr>
          <p:nvPr/>
        </p:nvPicPr>
        <p:blipFill>
          <a:blip r:embed="rId3"/>
          <a:stretch/>
        </p:blipFill>
        <p:spPr>
          <a:xfrm>
            <a:off x="1064854" y="2218510"/>
            <a:ext cx="1715719" cy="480234"/>
          </a:xfrm>
          <a:prstGeom prst="rect">
            <a:avLst/>
          </a:prstGeom>
        </p:spPr>
      </p:pic>
      <p:pic>
        <p:nvPicPr>
          <p:cNvPr id="6" name="图片 5"/>
          <p:cNvPicPr>
            <a:picLocks noChangeAspect="1"/>
          </p:cNvPicPr>
          <p:nvPr/>
        </p:nvPicPr>
        <p:blipFill rotWithShape="1">
          <a:blip r:embed="rId4"/>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2695723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目录样式2-1">
    <p:spTree>
      <p:nvGrpSpPr>
        <p:cNvPr id="1" name=""/>
        <p:cNvGrpSpPr/>
        <p:nvPr/>
      </p:nvGrpSpPr>
      <p:grpSpPr>
        <a:xfrm>
          <a:off x="0" y="0"/>
          <a:ext cx="0" cy="0"/>
          <a:chOff x="0" y="0"/>
          <a:chExt cx="0" cy="0"/>
        </a:xfrm>
      </p:grpSpPr>
      <p:sp>
        <p:nvSpPr>
          <p:cNvPr id="5" name="矩形 4"/>
          <p:cNvSpPr/>
          <p:nvPr/>
        </p:nvSpPr>
        <p:spPr>
          <a:xfrm>
            <a:off x="0" y="2289050"/>
            <a:ext cx="12192001" cy="196858"/>
          </a:xfrm>
          <a:prstGeom prst="rect">
            <a:avLst/>
          </a:prstGeom>
          <a:solidFill>
            <a:schemeClr val="accent4"/>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pic>
        <p:nvPicPr>
          <p:cNvPr id="2" name="图片 1"/>
          <p:cNvPicPr>
            <a:picLocks noChangeAspect="1"/>
          </p:cNvPicPr>
          <p:nvPr/>
        </p:nvPicPr>
        <p:blipFill rotWithShape="1">
          <a:blip r:embed="rId2"/>
          <a:srcRect t="15558" b="38705"/>
          <a:stretch/>
        </p:blipFill>
        <p:spPr>
          <a:xfrm>
            <a:off x="1" y="0"/>
            <a:ext cx="12192000" cy="2290219"/>
          </a:xfrm>
          <a:prstGeom prst="rect">
            <a:avLst/>
          </a:prstGeom>
        </p:spPr>
      </p:pic>
      <p:sp>
        <p:nvSpPr>
          <p:cNvPr id="10" name="矩形 9"/>
          <p:cNvSpPr/>
          <p:nvPr/>
        </p:nvSpPr>
        <p:spPr>
          <a:xfrm>
            <a:off x="-1" y="-7884"/>
            <a:ext cx="12192001" cy="2298103"/>
          </a:xfrm>
          <a:prstGeom prst="rect">
            <a:avLst/>
          </a:prstGeom>
          <a:solidFill>
            <a:schemeClr val="accent1">
              <a:alpha val="90000"/>
            </a:schemeClr>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pic>
        <p:nvPicPr>
          <p:cNvPr id="11" name="图片 10"/>
          <p:cNvPicPr>
            <a:picLocks noChangeAspect="1"/>
          </p:cNvPicPr>
          <p:nvPr/>
        </p:nvPicPr>
        <p:blipFill>
          <a:blip r:embed="rId3"/>
          <a:stretch/>
        </p:blipFill>
        <p:spPr>
          <a:xfrm>
            <a:off x="5024353" y="841210"/>
            <a:ext cx="2143294" cy="599913"/>
          </a:xfrm>
          <a:prstGeom prst="rect">
            <a:avLst/>
          </a:prstGeom>
        </p:spPr>
      </p:pic>
      <p:cxnSp>
        <p:nvCxnSpPr>
          <p:cNvPr id="4" name="直接连接符 3"/>
          <p:cNvCxnSpPr/>
          <p:nvPr/>
        </p:nvCxnSpPr>
        <p:spPr>
          <a:xfrm>
            <a:off x="-81481" y="2289050"/>
            <a:ext cx="12339873" cy="0"/>
          </a:xfrm>
          <a:prstGeom prst="line">
            <a:avLst/>
          </a:prstGeom>
          <a:ln w="19050">
            <a:solidFill>
              <a:schemeClr val="bg1"/>
            </a:solidFill>
            <a:prstDash val="solid"/>
            <a:miter/>
          </a:ln>
        </p:spPr>
      </p:cxnSp>
    </p:spTree>
    <p:extLst>
      <p:ext uri="{BB962C8B-B14F-4D97-AF65-F5344CB8AC3E}">
        <p14:creationId xmlns:p14="http://schemas.microsoft.com/office/powerpoint/2010/main" val="2551842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内页样式1-常规">
    <p:spTree>
      <p:nvGrpSpPr>
        <p:cNvPr id="1" name=""/>
        <p:cNvGrpSpPr/>
        <p:nvPr/>
      </p:nvGrpSpPr>
      <p:grpSpPr>
        <a:xfrm>
          <a:off x="0" y="0"/>
          <a:ext cx="0" cy="0"/>
          <a:chOff x="0" y="0"/>
          <a:chExt cx="0" cy="0"/>
        </a:xfrm>
      </p:grpSpPr>
      <p:cxnSp>
        <p:nvCxnSpPr>
          <p:cNvPr id="2" name="直接连接符 1"/>
          <p:cNvCxnSpPr/>
          <p:nvPr/>
        </p:nvCxnSpPr>
        <p:spPr>
          <a:xfrm>
            <a:off x="1550089" y="863157"/>
            <a:ext cx="10318623" cy="0"/>
          </a:xfrm>
          <a:prstGeom prst="line">
            <a:avLst/>
          </a:prstGeom>
          <a:ln w="28575">
            <a:solidFill>
              <a:schemeClr val="accent3"/>
            </a:solidFill>
            <a:prstDash val="solid"/>
            <a:miter/>
          </a:ln>
        </p:spPr>
      </p:cxnSp>
      <p:sp>
        <p:nvSpPr>
          <p:cNvPr id="24" name="矩形 23"/>
          <p:cNvSpPr/>
          <p:nvPr/>
        </p:nvSpPr>
        <p:spPr>
          <a:xfrm>
            <a:off x="11155416" y="6188075"/>
            <a:ext cx="713296" cy="669925"/>
          </a:xfrm>
          <a:prstGeom prst="rect">
            <a:avLst/>
          </a:prstGeom>
          <a:solidFill>
            <a:schemeClr val="accent4"/>
          </a:solidFill>
          <a:ln>
            <a:noFill/>
          </a:ln>
        </p:spPr>
        <p:txBody>
          <a:bodyPr anchor="ctr"/>
          <a:lstStyle/>
          <a:p>
            <a:pPr algn="ctr">
              <a:spcBef>
                <a:spcPts val="0"/>
              </a:spcBef>
              <a:spcAft>
                <a:spcPts val="0"/>
              </a:spcAft>
            </a:pPr>
            <a:fld id="{98EB74EB-C929-4A7F-B311-D84047A0D714}" type="slidenum">
              <a:rPr lang="zh-CN" altLang="en-US" smtClean="0">
                <a:solidFill>
                  <a:schemeClr val="bg1"/>
                </a:solidFill>
              </a:rPr>
              <a:pPr/>
              <a:t>‹#›</a:t>
            </a:fld>
            <a:endParaRPr lang="zh-CN" dirty="0">
              <a:solidFill>
                <a:schemeClr val="bg1"/>
              </a:solidFill>
            </a:endParaRPr>
          </a:p>
        </p:txBody>
      </p:sp>
      <p:sp>
        <p:nvSpPr>
          <p:cNvPr id="3" name="矩形 2"/>
          <p:cNvSpPr/>
          <p:nvPr/>
        </p:nvSpPr>
        <p:spPr>
          <a:xfrm>
            <a:off x="318632" y="0"/>
            <a:ext cx="1048735" cy="873125"/>
          </a:xfrm>
          <a:prstGeom prst="rect">
            <a:avLst/>
          </a:prstGeom>
          <a:solidFill>
            <a:schemeClr val="accent1"/>
          </a:solidFill>
          <a:ln w="12700">
            <a:solidFill>
              <a:schemeClr val="accent1"/>
            </a:solidFill>
            <a:prstDash val="solid"/>
            <a:miter/>
          </a:ln>
        </p:spPr>
        <p:txBody>
          <a:bodyPr anchor="ctr"/>
          <a:lstStyle/>
          <a:p>
            <a:pPr algn="ctr">
              <a:spcBef>
                <a:spcPts val="0"/>
              </a:spcBef>
              <a:spcAft>
                <a:spcPts val="0"/>
              </a:spcAft>
            </a:pPr>
            <a:endParaRPr lang="zh-CN">
              <a:solidFill>
                <a:schemeClr val="lt1"/>
              </a:solidFill>
            </a:endParaRPr>
          </a:p>
        </p:txBody>
      </p:sp>
      <p:sp>
        <p:nvSpPr>
          <p:cNvPr id="12" name="标题 11"/>
          <p:cNvSpPr>
            <a:spLocks noGrp="1"/>
          </p:cNvSpPr>
          <p:nvPr>
            <p:ph type="title"/>
          </p:nvPr>
        </p:nvSpPr>
        <p:spPr>
          <a:xfrm>
            <a:off x="1606550" y="344317"/>
            <a:ext cx="8643848" cy="480131"/>
          </a:xfrm>
          <a:noFill/>
          <a:ln>
            <a:noFill/>
          </a:ln>
        </p:spPr>
        <p:txBody>
          <a:bodyPr wrap="square">
            <a:spAutoFit/>
          </a:bodyPr>
          <a:lstStyle>
            <a:lvl1pPr lvl="0">
              <a:defRPr lang="zh-CN" sz="2800" b="1" baseline="0">
                <a:latin typeface="微软雅黑"/>
                <a:ea typeface="微软雅黑"/>
              </a:defRPr>
            </a:lvl1pPr>
          </a:lstStyle>
          <a:p>
            <a:pPr lvl="0"/>
            <a:r>
              <a:rPr lang="zh-CN"/>
              <a:t>单击此处编辑母版标题样式</a:t>
            </a:r>
          </a:p>
        </p:txBody>
      </p:sp>
      <p:sp>
        <p:nvSpPr>
          <p:cNvPr id="5" name="矩形 4"/>
          <p:cNvSpPr/>
          <p:nvPr/>
        </p:nvSpPr>
        <p:spPr>
          <a:xfrm>
            <a:off x="318631" y="6188075"/>
            <a:ext cx="10844339" cy="669925"/>
          </a:xfrm>
          <a:prstGeom prst="rect">
            <a:avLst/>
          </a:prstGeom>
          <a:solidFill>
            <a:schemeClr val="accent1"/>
          </a:solidFill>
          <a:ln>
            <a:noFill/>
          </a:ln>
        </p:spPr>
        <p:txBody>
          <a:bodyPr anchor="ctr"/>
          <a:lstStyle/>
          <a:p>
            <a:pPr algn="ctr">
              <a:spcBef>
                <a:spcPts val="0"/>
              </a:spcBef>
              <a:spcAft>
                <a:spcPts val="0"/>
              </a:spcAft>
            </a:pPr>
            <a:endParaRPr lang="zh-CN">
              <a:solidFill>
                <a:schemeClr val="lt1"/>
              </a:solidFill>
            </a:endParaRPr>
          </a:p>
        </p:txBody>
      </p:sp>
      <p:sp>
        <p:nvSpPr>
          <p:cNvPr id="25" name="矩形 24"/>
          <p:cNvSpPr/>
          <p:nvPr/>
        </p:nvSpPr>
        <p:spPr>
          <a:xfrm>
            <a:off x="1378908" y="-1612"/>
            <a:ext cx="167082" cy="874737"/>
          </a:xfrm>
          <a:prstGeom prst="rect">
            <a:avLst/>
          </a:prstGeom>
          <a:solidFill>
            <a:schemeClr val="accent4"/>
          </a:solidFill>
          <a:ln w="12700">
            <a:solidFill>
              <a:schemeClr val="accent4"/>
            </a:solidFill>
            <a:prstDash val="solid"/>
            <a:miter/>
          </a:ln>
        </p:spPr>
        <p:txBody>
          <a:bodyPr anchor="ctr"/>
          <a:lstStyle/>
          <a:p>
            <a:pPr algn="ctr">
              <a:spcBef>
                <a:spcPts val="0"/>
              </a:spcBef>
              <a:spcAft>
                <a:spcPts val="0"/>
              </a:spcAft>
            </a:pPr>
            <a:endParaRPr lang="zh-CN">
              <a:solidFill>
                <a:schemeClr val="lt1"/>
              </a:solidFill>
            </a:endParaRPr>
          </a:p>
        </p:txBody>
      </p:sp>
      <p:pic>
        <p:nvPicPr>
          <p:cNvPr id="57" name="图片 56"/>
          <p:cNvPicPr>
            <a:picLocks noChangeAspect="1"/>
          </p:cNvPicPr>
          <p:nvPr/>
        </p:nvPicPr>
        <p:blipFill>
          <a:blip r:embed="rId2"/>
          <a:stretch/>
        </p:blipFill>
        <p:spPr>
          <a:xfrm>
            <a:off x="9837818" y="347339"/>
            <a:ext cx="1969223" cy="432990"/>
          </a:xfrm>
          <a:prstGeom prst="rect">
            <a:avLst/>
          </a:prstGeom>
        </p:spPr>
      </p:pic>
      <p:cxnSp>
        <p:nvCxnSpPr>
          <p:cNvPr id="7" name="直接连接符 6"/>
          <p:cNvCxnSpPr/>
          <p:nvPr/>
        </p:nvCxnSpPr>
        <p:spPr>
          <a:xfrm>
            <a:off x="1366474" y="-17822"/>
            <a:ext cx="0" cy="1079418"/>
          </a:xfrm>
          <a:prstGeom prst="line">
            <a:avLst/>
          </a:prstGeom>
          <a:ln w="12700">
            <a:solidFill>
              <a:schemeClr val="bg1"/>
            </a:solidFill>
            <a:prstDash val="solid"/>
            <a:miter/>
          </a:ln>
        </p:spPr>
      </p:cxnSp>
      <p:cxnSp>
        <p:nvCxnSpPr>
          <p:cNvPr id="58" name="直接连接符 57"/>
          <p:cNvCxnSpPr/>
          <p:nvPr/>
        </p:nvCxnSpPr>
        <p:spPr>
          <a:xfrm>
            <a:off x="11155416" y="6119786"/>
            <a:ext cx="0" cy="760632"/>
          </a:xfrm>
          <a:prstGeom prst="line">
            <a:avLst/>
          </a:prstGeom>
          <a:ln w="12700">
            <a:solidFill>
              <a:schemeClr val="bg1"/>
            </a:solidFill>
            <a:prstDash val="solid"/>
            <a:miter/>
          </a:ln>
        </p:spPr>
      </p:cxnSp>
      <p:grpSp>
        <p:nvGrpSpPr>
          <p:cNvPr id="84" name="组合 83"/>
          <p:cNvGrpSpPr/>
          <p:nvPr/>
        </p:nvGrpSpPr>
        <p:grpSpPr>
          <a:xfrm>
            <a:off x="587288" y="6381747"/>
            <a:ext cx="2479573" cy="304965"/>
            <a:chOff x="671368" y="6061309"/>
            <a:chExt cx="2479573" cy="304965"/>
          </a:xfrm>
          <a:solidFill>
            <a:schemeClr val="bg1"/>
          </a:solidFill>
        </p:grpSpPr>
        <p:grpSp>
          <p:nvGrpSpPr>
            <p:cNvPr id="85" name="组合 84"/>
            <p:cNvGrpSpPr/>
            <p:nvPr/>
          </p:nvGrpSpPr>
          <p:grpSpPr>
            <a:xfrm>
              <a:off x="2098445" y="6064781"/>
              <a:ext cx="1052496" cy="298683"/>
              <a:chOff x="2373567" y="1096524"/>
              <a:chExt cx="2578404" cy="731714"/>
            </a:xfrm>
            <a:grpFill/>
          </p:grpSpPr>
          <p:sp>
            <p:nvSpPr>
              <p:cNvPr id="100" name="Freeform 5"/>
              <p:cNvSpPr/>
              <p:nvPr/>
            </p:nvSpPr>
            <p:spPr>
              <a:xfrm>
                <a:off x="3797881" y="1143043"/>
                <a:ext cx="576140" cy="649652"/>
              </a:xfrm>
              <a:custGeom>
                <a:avLst/>
                <a:gdLst/>
                <a:ahLst/>
                <a:cxnLst/>
                <a:rect l="0" t="0" r="r" b="b"/>
                <a:pathLst>
                  <a:path w="576140" h="649652">
                    <a:moveTo>
                      <a:pt x="129055" y="150975"/>
                    </a:moveTo>
                    <a:cubicBezTo>
                      <a:pt x="161319" y="132675"/>
                      <a:pt x="188974" y="114375"/>
                      <a:pt x="188974" y="73200"/>
                    </a:cubicBezTo>
                    <a:cubicBezTo>
                      <a:pt x="188974" y="59475"/>
                      <a:pt x="198192" y="41175"/>
                      <a:pt x="202801" y="27450"/>
                    </a:cubicBezTo>
                    <a:cubicBezTo>
                      <a:pt x="207410" y="22875"/>
                      <a:pt x="221238" y="13725"/>
                      <a:pt x="225847" y="13725"/>
                    </a:cubicBezTo>
                    <a:cubicBezTo>
                      <a:pt x="248892" y="18300"/>
                      <a:pt x="271938" y="41175"/>
                      <a:pt x="271938" y="68625"/>
                    </a:cubicBezTo>
                    <a:cubicBezTo>
                      <a:pt x="271938" y="82350"/>
                      <a:pt x="276547" y="86925"/>
                      <a:pt x="285765" y="91500"/>
                    </a:cubicBezTo>
                    <a:cubicBezTo>
                      <a:pt x="299593" y="100650"/>
                      <a:pt x="313420" y="114375"/>
                      <a:pt x="318029" y="128100"/>
                    </a:cubicBezTo>
                    <a:cubicBezTo>
                      <a:pt x="327248" y="146400"/>
                      <a:pt x="313420" y="155550"/>
                      <a:pt x="294984" y="150975"/>
                    </a:cubicBezTo>
                    <a:cubicBezTo>
                      <a:pt x="285765" y="146400"/>
                      <a:pt x="276547" y="141825"/>
                      <a:pt x="262720" y="137250"/>
                    </a:cubicBezTo>
                    <a:cubicBezTo>
                      <a:pt x="244283" y="128100"/>
                      <a:pt x="235065" y="132675"/>
                      <a:pt x="230456" y="155550"/>
                    </a:cubicBezTo>
                    <a:cubicBezTo>
                      <a:pt x="221238" y="205876"/>
                      <a:pt x="212020" y="256201"/>
                      <a:pt x="239674" y="301951"/>
                    </a:cubicBezTo>
                    <a:cubicBezTo>
                      <a:pt x="248892" y="292801"/>
                      <a:pt x="258111" y="283651"/>
                      <a:pt x="267329" y="265351"/>
                    </a:cubicBezTo>
                    <a:cubicBezTo>
                      <a:pt x="281156" y="283651"/>
                      <a:pt x="290375" y="297376"/>
                      <a:pt x="299593" y="315676"/>
                    </a:cubicBezTo>
                    <a:cubicBezTo>
                      <a:pt x="313420" y="301951"/>
                      <a:pt x="331857" y="283651"/>
                      <a:pt x="345684" y="269926"/>
                    </a:cubicBezTo>
                    <a:cubicBezTo>
                      <a:pt x="350293" y="265351"/>
                      <a:pt x="345684" y="256201"/>
                      <a:pt x="345684" y="251626"/>
                    </a:cubicBezTo>
                    <a:cubicBezTo>
                      <a:pt x="341075" y="242476"/>
                      <a:pt x="327248" y="233326"/>
                      <a:pt x="327248" y="228751"/>
                    </a:cubicBezTo>
                    <a:cubicBezTo>
                      <a:pt x="331857" y="215026"/>
                      <a:pt x="345684" y="210451"/>
                      <a:pt x="359511" y="215026"/>
                    </a:cubicBezTo>
                    <a:cubicBezTo>
                      <a:pt x="364120" y="215026"/>
                      <a:pt x="368730" y="215026"/>
                      <a:pt x="373339" y="215026"/>
                    </a:cubicBezTo>
                    <a:cubicBezTo>
                      <a:pt x="373339" y="201301"/>
                      <a:pt x="377948" y="183001"/>
                      <a:pt x="382557" y="160125"/>
                    </a:cubicBezTo>
                    <a:cubicBezTo>
                      <a:pt x="350293" y="173851"/>
                      <a:pt x="327248" y="183001"/>
                      <a:pt x="299593" y="192151"/>
                    </a:cubicBezTo>
                    <a:cubicBezTo>
                      <a:pt x="281156" y="201301"/>
                      <a:pt x="276547" y="201301"/>
                      <a:pt x="262720" y="183001"/>
                    </a:cubicBezTo>
                    <a:cubicBezTo>
                      <a:pt x="271938" y="178426"/>
                      <a:pt x="281156" y="173851"/>
                      <a:pt x="290375" y="169276"/>
                    </a:cubicBezTo>
                    <a:cubicBezTo>
                      <a:pt x="318029" y="160125"/>
                      <a:pt x="345684" y="150975"/>
                      <a:pt x="373339" y="137250"/>
                    </a:cubicBezTo>
                    <a:cubicBezTo>
                      <a:pt x="382557" y="137250"/>
                      <a:pt x="387166" y="128100"/>
                      <a:pt x="391775" y="123525"/>
                    </a:cubicBezTo>
                    <a:cubicBezTo>
                      <a:pt x="400993" y="96075"/>
                      <a:pt x="405603" y="64050"/>
                      <a:pt x="414821" y="36600"/>
                    </a:cubicBezTo>
                    <a:cubicBezTo>
                      <a:pt x="414821" y="27450"/>
                      <a:pt x="424039" y="13725"/>
                      <a:pt x="428648" y="9150"/>
                    </a:cubicBezTo>
                    <a:cubicBezTo>
                      <a:pt x="433257" y="0"/>
                      <a:pt x="442476" y="0"/>
                      <a:pt x="451694" y="0"/>
                    </a:cubicBezTo>
                    <a:cubicBezTo>
                      <a:pt x="451694" y="4575"/>
                      <a:pt x="456303" y="18300"/>
                      <a:pt x="456303" y="22875"/>
                    </a:cubicBezTo>
                    <a:cubicBezTo>
                      <a:pt x="428648" y="54900"/>
                      <a:pt x="433257" y="91500"/>
                      <a:pt x="424039" y="128100"/>
                    </a:cubicBezTo>
                    <a:cubicBezTo>
                      <a:pt x="451694" y="141825"/>
                      <a:pt x="483958" y="114375"/>
                      <a:pt x="511612" y="137250"/>
                    </a:cubicBezTo>
                    <a:cubicBezTo>
                      <a:pt x="502394" y="150975"/>
                      <a:pt x="493176" y="164701"/>
                      <a:pt x="474739" y="160125"/>
                    </a:cubicBezTo>
                    <a:cubicBezTo>
                      <a:pt x="474739" y="155550"/>
                      <a:pt x="470130" y="155550"/>
                      <a:pt x="470130" y="155550"/>
                    </a:cubicBezTo>
                    <a:cubicBezTo>
                      <a:pt x="424039" y="155550"/>
                      <a:pt x="405603" y="178426"/>
                      <a:pt x="414821" y="224176"/>
                    </a:cubicBezTo>
                    <a:cubicBezTo>
                      <a:pt x="419430" y="237901"/>
                      <a:pt x="428648" y="251626"/>
                      <a:pt x="437866" y="269926"/>
                    </a:cubicBezTo>
                    <a:cubicBezTo>
                      <a:pt x="456303" y="269926"/>
                      <a:pt x="479348" y="265351"/>
                      <a:pt x="502394" y="260776"/>
                    </a:cubicBezTo>
                    <a:cubicBezTo>
                      <a:pt x="525440" y="256201"/>
                      <a:pt x="548485" y="265351"/>
                      <a:pt x="566922" y="279076"/>
                    </a:cubicBezTo>
                    <a:cubicBezTo>
                      <a:pt x="576140" y="288226"/>
                      <a:pt x="576140" y="301951"/>
                      <a:pt x="562313" y="306526"/>
                    </a:cubicBezTo>
                    <a:cubicBezTo>
                      <a:pt x="543876" y="315676"/>
                      <a:pt x="525440" y="324826"/>
                      <a:pt x="507003" y="324826"/>
                    </a:cubicBezTo>
                    <a:cubicBezTo>
                      <a:pt x="474739" y="320251"/>
                      <a:pt x="456303" y="343126"/>
                      <a:pt x="437866" y="361426"/>
                    </a:cubicBezTo>
                    <a:cubicBezTo>
                      <a:pt x="451694" y="366001"/>
                      <a:pt x="470130" y="366001"/>
                      <a:pt x="479348" y="375151"/>
                    </a:cubicBezTo>
                    <a:cubicBezTo>
                      <a:pt x="488567" y="379726"/>
                      <a:pt x="497785" y="393451"/>
                      <a:pt x="502394" y="402601"/>
                    </a:cubicBezTo>
                    <a:cubicBezTo>
                      <a:pt x="507003" y="475801"/>
                      <a:pt x="511612" y="544427"/>
                      <a:pt x="516221" y="613052"/>
                    </a:cubicBezTo>
                    <a:cubicBezTo>
                      <a:pt x="516221" y="626777"/>
                      <a:pt x="507003" y="640502"/>
                      <a:pt x="507003" y="649652"/>
                    </a:cubicBezTo>
                    <a:cubicBezTo>
                      <a:pt x="493176" y="645077"/>
                      <a:pt x="479348" y="645077"/>
                      <a:pt x="470130" y="640502"/>
                    </a:cubicBezTo>
                    <a:cubicBezTo>
                      <a:pt x="447085" y="622202"/>
                      <a:pt x="428648" y="599327"/>
                      <a:pt x="414821" y="581027"/>
                    </a:cubicBezTo>
                    <a:cubicBezTo>
                      <a:pt x="410212" y="576452"/>
                      <a:pt x="410212" y="567302"/>
                      <a:pt x="410212" y="562727"/>
                    </a:cubicBezTo>
                    <a:cubicBezTo>
                      <a:pt x="424039" y="571877"/>
                      <a:pt x="442476" y="581027"/>
                      <a:pt x="460912" y="594752"/>
                    </a:cubicBezTo>
                    <a:cubicBezTo>
                      <a:pt x="460912" y="590177"/>
                      <a:pt x="465521" y="590177"/>
                      <a:pt x="465521" y="585602"/>
                    </a:cubicBezTo>
                    <a:cubicBezTo>
                      <a:pt x="465521" y="553577"/>
                      <a:pt x="465521" y="516977"/>
                      <a:pt x="465521" y="480376"/>
                    </a:cubicBezTo>
                    <a:cubicBezTo>
                      <a:pt x="465521" y="462076"/>
                      <a:pt x="465521" y="439201"/>
                      <a:pt x="465521" y="420901"/>
                    </a:cubicBezTo>
                    <a:cubicBezTo>
                      <a:pt x="456303" y="388876"/>
                      <a:pt x="442476" y="384301"/>
                      <a:pt x="414821" y="411751"/>
                    </a:cubicBezTo>
                    <a:cubicBezTo>
                      <a:pt x="424039" y="425476"/>
                      <a:pt x="447085" y="425476"/>
                      <a:pt x="447085" y="452926"/>
                    </a:cubicBezTo>
                    <a:cubicBezTo>
                      <a:pt x="433257" y="448351"/>
                      <a:pt x="419430" y="443776"/>
                      <a:pt x="405603" y="439201"/>
                    </a:cubicBezTo>
                    <a:cubicBezTo>
                      <a:pt x="387166" y="457501"/>
                      <a:pt x="387166" y="462076"/>
                      <a:pt x="414821" y="471226"/>
                    </a:cubicBezTo>
                    <a:cubicBezTo>
                      <a:pt x="437866" y="484951"/>
                      <a:pt x="451694" y="507827"/>
                      <a:pt x="442476" y="512402"/>
                    </a:cubicBezTo>
                    <a:cubicBezTo>
                      <a:pt x="424039" y="526127"/>
                      <a:pt x="410212" y="512402"/>
                      <a:pt x="396384" y="503252"/>
                    </a:cubicBezTo>
                    <a:cubicBezTo>
                      <a:pt x="391775" y="503252"/>
                      <a:pt x="387166" y="498677"/>
                      <a:pt x="382557" y="494102"/>
                    </a:cubicBezTo>
                    <a:cubicBezTo>
                      <a:pt x="377948" y="512402"/>
                      <a:pt x="377948" y="530702"/>
                      <a:pt x="373339" y="549002"/>
                    </a:cubicBezTo>
                    <a:cubicBezTo>
                      <a:pt x="341075" y="539852"/>
                      <a:pt x="331857" y="521552"/>
                      <a:pt x="336466" y="494102"/>
                    </a:cubicBezTo>
                    <a:cubicBezTo>
                      <a:pt x="350293" y="434626"/>
                      <a:pt x="373339" y="379726"/>
                      <a:pt x="405603" y="324826"/>
                    </a:cubicBezTo>
                    <a:cubicBezTo>
                      <a:pt x="387166" y="338551"/>
                      <a:pt x="368730" y="347701"/>
                      <a:pt x="350293" y="356851"/>
                    </a:cubicBezTo>
                    <a:cubicBezTo>
                      <a:pt x="327248" y="370576"/>
                      <a:pt x="299593" y="384301"/>
                      <a:pt x="276547" y="398026"/>
                    </a:cubicBezTo>
                    <a:cubicBezTo>
                      <a:pt x="276547" y="398026"/>
                      <a:pt x="276547" y="398026"/>
                      <a:pt x="271938" y="398026"/>
                    </a:cubicBezTo>
                    <a:cubicBezTo>
                      <a:pt x="262720" y="402601"/>
                      <a:pt x="248892" y="402601"/>
                      <a:pt x="244283" y="407176"/>
                    </a:cubicBezTo>
                    <a:cubicBezTo>
                      <a:pt x="235065" y="425476"/>
                      <a:pt x="225847" y="443776"/>
                      <a:pt x="225847" y="462076"/>
                    </a:cubicBezTo>
                    <a:cubicBezTo>
                      <a:pt x="225847" y="503252"/>
                      <a:pt x="230456" y="544427"/>
                      <a:pt x="235065" y="585602"/>
                    </a:cubicBezTo>
                    <a:cubicBezTo>
                      <a:pt x="235065" y="599327"/>
                      <a:pt x="235065" y="613052"/>
                      <a:pt x="235065" y="626777"/>
                    </a:cubicBezTo>
                    <a:cubicBezTo>
                      <a:pt x="221238" y="622202"/>
                      <a:pt x="207410" y="622202"/>
                      <a:pt x="198192" y="613052"/>
                    </a:cubicBezTo>
                    <a:cubicBezTo>
                      <a:pt x="184365" y="603902"/>
                      <a:pt x="170537" y="594752"/>
                      <a:pt x="175147" y="571877"/>
                    </a:cubicBezTo>
                    <a:cubicBezTo>
                      <a:pt x="184365" y="544427"/>
                      <a:pt x="179756" y="516977"/>
                      <a:pt x="179756" y="489527"/>
                    </a:cubicBezTo>
                    <a:cubicBezTo>
                      <a:pt x="175147" y="489527"/>
                      <a:pt x="175147" y="489527"/>
                      <a:pt x="170537" y="484951"/>
                    </a:cubicBezTo>
                    <a:cubicBezTo>
                      <a:pt x="165928" y="498677"/>
                      <a:pt x="156710" y="507827"/>
                      <a:pt x="152101" y="521552"/>
                    </a:cubicBezTo>
                    <a:cubicBezTo>
                      <a:pt x="138274" y="549002"/>
                      <a:pt x="115228" y="558152"/>
                      <a:pt x="96792" y="549002"/>
                    </a:cubicBezTo>
                    <a:cubicBezTo>
                      <a:pt x="73746" y="539852"/>
                      <a:pt x="69137" y="516977"/>
                      <a:pt x="78355" y="494102"/>
                    </a:cubicBezTo>
                    <a:cubicBezTo>
                      <a:pt x="92182" y="452926"/>
                      <a:pt x="106010" y="416326"/>
                      <a:pt x="119837" y="370576"/>
                    </a:cubicBezTo>
                    <a:cubicBezTo>
                      <a:pt x="87573" y="411751"/>
                      <a:pt x="55309" y="388876"/>
                      <a:pt x="23046" y="370576"/>
                    </a:cubicBezTo>
                    <a:cubicBezTo>
                      <a:pt x="0" y="361426"/>
                      <a:pt x="0" y="347701"/>
                      <a:pt x="23046" y="333976"/>
                    </a:cubicBezTo>
                    <a:cubicBezTo>
                      <a:pt x="69137" y="311101"/>
                      <a:pt x="115228" y="283651"/>
                      <a:pt x="156710" y="256201"/>
                    </a:cubicBezTo>
                    <a:cubicBezTo>
                      <a:pt x="161319" y="251626"/>
                      <a:pt x="170537" y="247051"/>
                      <a:pt x="170537" y="237901"/>
                    </a:cubicBezTo>
                    <a:cubicBezTo>
                      <a:pt x="175147" y="210451"/>
                      <a:pt x="175147" y="178426"/>
                      <a:pt x="175147" y="150975"/>
                    </a:cubicBezTo>
                    <a:cubicBezTo>
                      <a:pt x="175147" y="146400"/>
                      <a:pt x="175147" y="146400"/>
                      <a:pt x="170537" y="146400"/>
                    </a:cubicBezTo>
                    <a:cubicBezTo>
                      <a:pt x="147492" y="183001"/>
                      <a:pt x="124446" y="219601"/>
                      <a:pt x="101401" y="251626"/>
                    </a:cubicBezTo>
                    <a:cubicBezTo>
                      <a:pt x="101401" y="256201"/>
                      <a:pt x="101401" y="256201"/>
                      <a:pt x="106010" y="260776"/>
                    </a:cubicBezTo>
                    <a:cubicBezTo>
                      <a:pt x="92182" y="256201"/>
                      <a:pt x="78355" y="256201"/>
                      <a:pt x="64528" y="251626"/>
                    </a:cubicBezTo>
                    <a:cubicBezTo>
                      <a:pt x="41482" y="242476"/>
                      <a:pt x="32264" y="224176"/>
                      <a:pt x="41482" y="201301"/>
                    </a:cubicBezTo>
                    <a:cubicBezTo>
                      <a:pt x="46091" y="192151"/>
                      <a:pt x="46091" y="178426"/>
                      <a:pt x="50700" y="164701"/>
                    </a:cubicBezTo>
                    <a:cubicBezTo>
                      <a:pt x="59919" y="128100"/>
                      <a:pt x="82964" y="105225"/>
                      <a:pt x="119837" y="91500"/>
                    </a:cubicBezTo>
                    <a:cubicBezTo>
                      <a:pt x="124446" y="86925"/>
                      <a:pt x="138274" y="91500"/>
                      <a:pt x="147492" y="100650"/>
                    </a:cubicBezTo>
                    <a:cubicBezTo>
                      <a:pt x="156710" y="105225"/>
                      <a:pt x="147492" y="114375"/>
                      <a:pt x="142883" y="123525"/>
                    </a:cubicBezTo>
                    <a:cubicBezTo>
                      <a:pt x="133664" y="128100"/>
                      <a:pt x="133664" y="141825"/>
                      <a:pt x="129055" y="150975"/>
                    </a:cubicBezTo>
                    <a:close/>
                  </a:path>
                </a:pathLst>
              </a:custGeom>
              <a:grpFill/>
              <a:ln>
                <a:noFill/>
              </a:ln>
            </p:spPr>
            <p:txBody>
              <a:bodyPr vert="horz" wrap="square" lIns="91440" tIns="45720" rIns="91440" bIns="45720" numCol="1" anchor="t" anchorCtr="0"/>
              <a:lstStyle/>
              <a:p>
                <a:endParaRPr lang="zh-CN"/>
              </a:p>
            </p:txBody>
          </p:sp>
          <p:sp>
            <p:nvSpPr>
              <p:cNvPr id="101" name="Freeform 6"/>
              <p:cNvSpPr/>
              <p:nvPr/>
            </p:nvSpPr>
            <p:spPr>
              <a:xfrm>
                <a:off x="4620305" y="1241947"/>
                <a:ext cx="331666" cy="499206"/>
              </a:xfrm>
              <a:custGeom>
                <a:avLst/>
                <a:gdLst/>
                <a:ahLst/>
                <a:cxnLst/>
                <a:rect l="0" t="0" r="r" b="b"/>
                <a:pathLst>
                  <a:path w="331666" h="499206">
                    <a:moveTo>
                      <a:pt x="152014" y="348070"/>
                    </a:moveTo>
                    <a:cubicBezTo>
                      <a:pt x="170439" y="338910"/>
                      <a:pt x="184259" y="334331"/>
                      <a:pt x="202685" y="334331"/>
                    </a:cubicBezTo>
                    <a:cubicBezTo>
                      <a:pt x="225717" y="329751"/>
                      <a:pt x="248750" y="325171"/>
                      <a:pt x="271782" y="325171"/>
                    </a:cubicBezTo>
                    <a:cubicBezTo>
                      <a:pt x="304027" y="329751"/>
                      <a:pt x="331666" y="389289"/>
                      <a:pt x="317847" y="421348"/>
                    </a:cubicBezTo>
                    <a:cubicBezTo>
                      <a:pt x="313240" y="425928"/>
                      <a:pt x="308634" y="430508"/>
                      <a:pt x="304027" y="430508"/>
                    </a:cubicBezTo>
                    <a:cubicBezTo>
                      <a:pt x="276388" y="435088"/>
                      <a:pt x="248750" y="430508"/>
                      <a:pt x="225717" y="439668"/>
                    </a:cubicBezTo>
                    <a:cubicBezTo>
                      <a:pt x="193472" y="453407"/>
                      <a:pt x="161227" y="467147"/>
                      <a:pt x="128981" y="485466"/>
                    </a:cubicBezTo>
                    <a:cubicBezTo>
                      <a:pt x="110555" y="494626"/>
                      <a:pt x="96736" y="499206"/>
                      <a:pt x="73704" y="485466"/>
                    </a:cubicBezTo>
                    <a:cubicBezTo>
                      <a:pt x="32245" y="457987"/>
                      <a:pt x="13819" y="412188"/>
                      <a:pt x="4606" y="366390"/>
                    </a:cubicBezTo>
                    <a:cubicBezTo>
                      <a:pt x="0" y="357230"/>
                      <a:pt x="4606" y="348070"/>
                      <a:pt x="9213" y="338910"/>
                    </a:cubicBezTo>
                    <a:cubicBezTo>
                      <a:pt x="41458" y="274792"/>
                      <a:pt x="73704" y="206094"/>
                      <a:pt x="105949" y="141976"/>
                    </a:cubicBezTo>
                    <a:cubicBezTo>
                      <a:pt x="105949" y="137396"/>
                      <a:pt x="105949" y="128236"/>
                      <a:pt x="101342" y="119077"/>
                    </a:cubicBezTo>
                    <a:cubicBezTo>
                      <a:pt x="87523" y="105337"/>
                      <a:pt x="69097" y="91597"/>
                      <a:pt x="55278" y="73278"/>
                    </a:cubicBezTo>
                    <a:cubicBezTo>
                      <a:pt x="46065" y="59538"/>
                      <a:pt x="50671" y="50379"/>
                      <a:pt x="69097" y="45799"/>
                    </a:cubicBezTo>
                    <a:cubicBezTo>
                      <a:pt x="96736" y="41219"/>
                      <a:pt x="119768" y="32059"/>
                      <a:pt x="147407" y="22899"/>
                    </a:cubicBezTo>
                    <a:cubicBezTo>
                      <a:pt x="202685" y="0"/>
                      <a:pt x="262569" y="27479"/>
                      <a:pt x="276388" y="82438"/>
                    </a:cubicBezTo>
                    <a:cubicBezTo>
                      <a:pt x="280995" y="96177"/>
                      <a:pt x="276388" y="109917"/>
                      <a:pt x="271782" y="119077"/>
                    </a:cubicBezTo>
                    <a:cubicBezTo>
                      <a:pt x="262569" y="132816"/>
                      <a:pt x="248750" y="151136"/>
                      <a:pt x="239537" y="164875"/>
                    </a:cubicBezTo>
                    <a:cubicBezTo>
                      <a:pt x="211898" y="219834"/>
                      <a:pt x="184259" y="274792"/>
                      <a:pt x="156620" y="329751"/>
                    </a:cubicBezTo>
                    <a:cubicBezTo>
                      <a:pt x="156620" y="329751"/>
                      <a:pt x="156620" y="338910"/>
                      <a:pt x="152014" y="348070"/>
                    </a:cubicBezTo>
                    <a:close/>
                  </a:path>
                </a:pathLst>
              </a:custGeom>
              <a:grpFill/>
              <a:ln>
                <a:noFill/>
              </a:ln>
            </p:spPr>
            <p:txBody>
              <a:bodyPr vert="horz" wrap="square" lIns="91440" tIns="45720" rIns="91440" bIns="45720" numCol="1" anchor="t" anchorCtr="0"/>
              <a:lstStyle/>
              <a:p>
                <a:endParaRPr lang="zh-CN"/>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a:xfrm>
                  <a:off x="5548313" y="2084388"/>
                  <a:ext cx="547688" cy="446088"/>
                </a:xfrm>
                <a:custGeom>
                  <a:avLst/>
                  <a:gdLst/>
                  <a:ahLst/>
                  <a:cxnLst/>
                  <a:rect l="0" t="0" r="r" b="b"/>
                  <a:pathLst>
                    <a:path w="547688" h="446088">
                      <a:moveTo>
                        <a:pt x="432160" y="246411"/>
                      </a:moveTo>
                      <a:cubicBezTo>
                        <a:pt x="402208" y="220920"/>
                        <a:pt x="346584" y="220920"/>
                        <a:pt x="316632" y="237914"/>
                      </a:cubicBezTo>
                      <a:cubicBezTo>
                        <a:pt x="312353" y="242162"/>
                        <a:pt x="299517" y="246411"/>
                        <a:pt x="290959" y="242162"/>
                      </a:cubicBezTo>
                      <a:cubicBezTo>
                        <a:pt x="265286" y="237914"/>
                        <a:pt x="243892" y="242162"/>
                        <a:pt x="218219" y="250659"/>
                      </a:cubicBezTo>
                      <a:cubicBezTo>
                        <a:pt x="196825" y="259156"/>
                        <a:pt x="175431" y="267653"/>
                        <a:pt x="154037" y="276150"/>
                      </a:cubicBezTo>
                      <a:cubicBezTo>
                        <a:pt x="136922" y="284647"/>
                        <a:pt x="124086" y="293144"/>
                        <a:pt x="119807" y="310137"/>
                      </a:cubicBezTo>
                      <a:cubicBezTo>
                        <a:pt x="102692" y="348373"/>
                        <a:pt x="85576" y="390858"/>
                        <a:pt x="68461" y="433343"/>
                      </a:cubicBezTo>
                      <a:cubicBezTo>
                        <a:pt x="68461" y="437591"/>
                        <a:pt x="59903" y="446088"/>
                        <a:pt x="55625" y="441840"/>
                      </a:cubicBezTo>
                      <a:cubicBezTo>
                        <a:pt x="38509" y="437591"/>
                        <a:pt x="21394" y="424846"/>
                        <a:pt x="4279" y="416349"/>
                      </a:cubicBezTo>
                      <a:cubicBezTo>
                        <a:pt x="0" y="412100"/>
                        <a:pt x="0" y="403603"/>
                        <a:pt x="0" y="395107"/>
                      </a:cubicBezTo>
                      <a:cubicBezTo>
                        <a:pt x="21394" y="348373"/>
                        <a:pt x="42788" y="301640"/>
                        <a:pt x="64182" y="254907"/>
                      </a:cubicBezTo>
                      <a:cubicBezTo>
                        <a:pt x="64182" y="250659"/>
                        <a:pt x="68461" y="250659"/>
                        <a:pt x="68461" y="246411"/>
                      </a:cubicBezTo>
                      <a:cubicBezTo>
                        <a:pt x="77019" y="237914"/>
                        <a:pt x="81297" y="220920"/>
                        <a:pt x="85576" y="220920"/>
                      </a:cubicBezTo>
                      <a:cubicBezTo>
                        <a:pt x="102692" y="220920"/>
                        <a:pt x="124086" y="220920"/>
                        <a:pt x="136922" y="229417"/>
                      </a:cubicBezTo>
                      <a:cubicBezTo>
                        <a:pt x="149758" y="233665"/>
                        <a:pt x="154037" y="237914"/>
                        <a:pt x="166874" y="233665"/>
                      </a:cubicBezTo>
                      <a:cubicBezTo>
                        <a:pt x="243892" y="212423"/>
                        <a:pt x="282402" y="157193"/>
                        <a:pt x="308075" y="89218"/>
                      </a:cubicBezTo>
                      <a:cubicBezTo>
                        <a:pt x="308075" y="84969"/>
                        <a:pt x="312353" y="76472"/>
                        <a:pt x="316632" y="67975"/>
                      </a:cubicBezTo>
                      <a:cubicBezTo>
                        <a:pt x="316632" y="59478"/>
                        <a:pt x="316632" y="55230"/>
                        <a:pt x="316632" y="46733"/>
                      </a:cubicBezTo>
                      <a:cubicBezTo>
                        <a:pt x="316632" y="46733"/>
                        <a:pt x="308075" y="42485"/>
                        <a:pt x="303796" y="46733"/>
                      </a:cubicBezTo>
                      <a:cubicBezTo>
                        <a:pt x="299517" y="50981"/>
                        <a:pt x="290959" y="55230"/>
                        <a:pt x="290959" y="63727"/>
                      </a:cubicBezTo>
                      <a:cubicBezTo>
                        <a:pt x="286680" y="72224"/>
                        <a:pt x="290959" y="80721"/>
                        <a:pt x="290959" y="89218"/>
                      </a:cubicBezTo>
                      <a:cubicBezTo>
                        <a:pt x="295238" y="118957"/>
                        <a:pt x="290959" y="127454"/>
                        <a:pt x="252450" y="123205"/>
                      </a:cubicBezTo>
                      <a:cubicBezTo>
                        <a:pt x="243892" y="123205"/>
                        <a:pt x="235335" y="118957"/>
                        <a:pt x="226777" y="114708"/>
                      </a:cubicBezTo>
                      <a:cubicBezTo>
                        <a:pt x="218219" y="110460"/>
                        <a:pt x="209662" y="106211"/>
                        <a:pt x="201104" y="101963"/>
                      </a:cubicBezTo>
                      <a:cubicBezTo>
                        <a:pt x="201104" y="114708"/>
                        <a:pt x="201104" y="123205"/>
                        <a:pt x="201104" y="135951"/>
                      </a:cubicBezTo>
                      <a:cubicBezTo>
                        <a:pt x="201104" y="140199"/>
                        <a:pt x="201104" y="140199"/>
                        <a:pt x="201104" y="144448"/>
                      </a:cubicBezTo>
                      <a:cubicBezTo>
                        <a:pt x="201104" y="161441"/>
                        <a:pt x="205383" y="182684"/>
                        <a:pt x="183989" y="191181"/>
                      </a:cubicBezTo>
                      <a:cubicBezTo>
                        <a:pt x="166874" y="195429"/>
                        <a:pt x="145480" y="186932"/>
                        <a:pt x="132643" y="165690"/>
                      </a:cubicBezTo>
                      <a:cubicBezTo>
                        <a:pt x="119807" y="144448"/>
                        <a:pt x="106970" y="123205"/>
                        <a:pt x="124086" y="97715"/>
                      </a:cubicBezTo>
                      <a:cubicBezTo>
                        <a:pt x="132643" y="84969"/>
                        <a:pt x="132643" y="72224"/>
                        <a:pt x="141201" y="59478"/>
                      </a:cubicBezTo>
                      <a:cubicBezTo>
                        <a:pt x="145480" y="50981"/>
                        <a:pt x="149758" y="38236"/>
                        <a:pt x="154037" y="38236"/>
                      </a:cubicBezTo>
                      <a:cubicBezTo>
                        <a:pt x="162595" y="42485"/>
                        <a:pt x="171153" y="46733"/>
                        <a:pt x="179710" y="55230"/>
                      </a:cubicBezTo>
                      <a:cubicBezTo>
                        <a:pt x="179710" y="55230"/>
                        <a:pt x="183989" y="63727"/>
                        <a:pt x="188268" y="67975"/>
                      </a:cubicBezTo>
                      <a:cubicBezTo>
                        <a:pt x="205383" y="55230"/>
                        <a:pt x="222498" y="46733"/>
                        <a:pt x="243892" y="59478"/>
                      </a:cubicBezTo>
                      <a:cubicBezTo>
                        <a:pt x="248171" y="63727"/>
                        <a:pt x="261008" y="55230"/>
                        <a:pt x="265286" y="46733"/>
                      </a:cubicBezTo>
                      <a:cubicBezTo>
                        <a:pt x="295238" y="21242"/>
                        <a:pt x="320911" y="0"/>
                        <a:pt x="359420" y="0"/>
                      </a:cubicBezTo>
                      <a:cubicBezTo>
                        <a:pt x="380814" y="0"/>
                        <a:pt x="397930" y="8497"/>
                        <a:pt x="410766" y="29739"/>
                      </a:cubicBezTo>
                      <a:cubicBezTo>
                        <a:pt x="423602" y="46733"/>
                        <a:pt x="419324" y="63727"/>
                        <a:pt x="410766" y="84969"/>
                      </a:cubicBezTo>
                      <a:cubicBezTo>
                        <a:pt x="389372" y="114708"/>
                        <a:pt x="372257" y="148696"/>
                        <a:pt x="355141" y="182684"/>
                      </a:cubicBezTo>
                      <a:cubicBezTo>
                        <a:pt x="376536" y="182684"/>
                        <a:pt x="389372" y="186932"/>
                        <a:pt x="402208" y="186932"/>
                      </a:cubicBezTo>
                      <a:cubicBezTo>
                        <a:pt x="449275" y="195429"/>
                        <a:pt x="492063" y="212423"/>
                        <a:pt x="522015" y="250659"/>
                      </a:cubicBezTo>
                      <a:cubicBezTo>
                        <a:pt x="547688" y="276150"/>
                        <a:pt x="543409" y="288895"/>
                        <a:pt x="513458" y="310137"/>
                      </a:cubicBezTo>
                      <a:cubicBezTo>
                        <a:pt x="483506" y="327131"/>
                        <a:pt x="449275" y="327131"/>
                        <a:pt x="419324" y="310137"/>
                      </a:cubicBezTo>
                      <a:cubicBezTo>
                        <a:pt x="406487" y="301640"/>
                        <a:pt x="406487" y="293144"/>
                        <a:pt x="415045" y="280398"/>
                      </a:cubicBezTo>
                      <a:cubicBezTo>
                        <a:pt x="419324" y="271901"/>
                        <a:pt x="427881" y="259156"/>
                        <a:pt x="432160" y="246411"/>
                      </a:cubicBezTo>
                      <a:close/>
                    </a:path>
                  </a:pathLst>
                </a:custGeom>
                <a:grpFill/>
                <a:ln>
                  <a:noFill/>
                </a:ln>
              </p:spPr>
              <p:txBody>
                <a:bodyPr vert="horz" wrap="square" lIns="91440" tIns="45720" rIns="91440" bIns="45720" numCol="1" anchor="t" anchorCtr="0"/>
                <a:lstStyle/>
                <a:p>
                  <a:endParaRPr lang="zh-CN"/>
                </a:p>
              </p:txBody>
            </p:sp>
            <p:sp>
              <p:nvSpPr>
                <p:cNvPr id="108" name="Freeform 8"/>
                <p:cNvSpPr/>
                <p:nvPr/>
              </p:nvSpPr>
              <p:spPr>
                <a:xfrm>
                  <a:off x="5664200" y="2355851"/>
                  <a:ext cx="341313" cy="407988"/>
                </a:xfrm>
                <a:custGeom>
                  <a:avLst/>
                  <a:gdLst/>
                  <a:ahLst/>
                  <a:cxnLst/>
                  <a:rect l="0" t="0" r="r" b="b"/>
                  <a:pathLst>
                    <a:path w="341313" h="407988">
                      <a:moveTo>
                        <a:pt x="196255" y="123246"/>
                      </a:moveTo>
                      <a:cubicBezTo>
                        <a:pt x="226120" y="127496"/>
                        <a:pt x="251718" y="131746"/>
                        <a:pt x="277317" y="123246"/>
                      </a:cubicBezTo>
                      <a:cubicBezTo>
                        <a:pt x="302915" y="114747"/>
                        <a:pt x="341313" y="144496"/>
                        <a:pt x="337047" y="174245"/>
                      </a:cubicBezTo>
                      <a:cubicBezTo>
                        <a:pt x="337047" y="178495"/>
                        <a:pt x="324247" y="182745"/>
                        <a:pt x="315715" y="182745"/>
                      </a:cubicBezTo>
                      <a:cubicBezTo>
                        <a:pt x="298649" y="182745"/>
                        <a:pt x="277317" y="182745"/>
                        <a:pt x="255985" y="182745"/>
                      </a:cubicBezTo>
                      <a:cubicBezTo>
                        <a:pt x="226120" y="178495"/>
                        <a:pt x="221853" y="186995"/>
                        <a:pt x="221853" y="212494"/>
                      </a:cubicBezTo>
                      <a:cubicBezTo>
                        <a:pt x="217587" y="263492"/>
                        <a:pt x="217587" y="318741"/>
                        <a:pt x="209054" y="369739"/>
                      </a:cubicBezTo>
                      <a:cubicBezTo>
                        <a:pt x="204788" y="403738"/>
                        <a:pt x="191989" y="407988"/>
                        <a:pt x="157857" y="403738"/>
                      </a:cubicBezTo>
                      <a:cubicBezTo>
                        <a:pt x="106660" y="390989"/>
                        <a:pt x="63996" y="348490"/>
                        <a:pt x="89595" y="288992"/>
                      </a:cubicBezTo>
                      <a:cubicBezTo>
                        <a:pt x="89595" y="280492"/>
                        <a:pt x="89595" y="271992"/>
                        <a:pt x="93861" y="263492"/>
                      </a:cubicBezTo>
                      <a:cubicBezTo>
                        <a:pt x="102394" y="276242"/>
                        <a:pt x="115193" y="293241"/>
                        <a:pt x="127992" y="305991"/>
                      </a:cubicBezTo>
                      <a:cubicBezTo>
                        <a:pt x="140792" y="322991"/>
                        <a:pt x="166390" y="318741"/>
                        <a:pt x="170657" y="297491"/>
                      </a:cubicBezTo>
                      <a:cubicBezTo>
                        <a:pt x="174923" y="263492"/>
                        <a:pt x="179189" y="229493"/>
                        <a:pt x="183456" y="195494"/>
                      </a:cubicBezTo>
                      <a:cubicBezTo>
                        <a:pt x="149324" y="191244"/>
                        <a:pt x="127992" y="208244"/>
                        <a:pt x="102394" y="220994"/>
                      </a:cubicBezTo>
                      <a:cubicBezTo>
                        <a:pt x="93861" y="220994"/>
                        <a:pt x="89595" y="229493"/>
                        <a:pt x="81062" y="229493"/>
                      </a:cubicBezTo>
                      <a:cubicBezTo>
                        <a:pt x="59730" y="246493"/>
                        <a:pt x="46931" y="242243"/>
                        <a:pt x="25598" y="229493"/>
                      </a:cubicBezTo>
                      <a:cubicBezTo>
                        <a:pt x="12799" y="216744"/>
                        <a:pt x="0" y="186995"/>
                        <a:pt x="8533" y="169995"/>
                      </a:cubicBezTo>
                      <a:cubicBezTo>
                        <a:pt x="8533" y="165745"/>
                        <a:pt x="21332" y="157245"/>
                        <a:pt x="25598" y="157245"/>
                      </a:cubicBezTo>
                      <a:cubicBezTo>
                        <a:pt x="59730" y="165745"/>
                        <a:pt x="85328" y="148746"/>
                        <a:pt x="119460" y="140246"/>
                      </a:cubicBezTo>
                      <a:cubicBezTo>
                        <a:pt x="123726" y="140246"/>
                        <a:pt x="132259" y="135996"/>
                        <a:pt x="140792" y="135996"/>
                      </a:cubicBezTo>
                      <a:cubicBezTo>
                        <a:pt x="132259" y="114747"/>
                        <a:pt x="132259" y="101997"/>
                        <a:pt x="153591" y="93497"/>
                      </a:cubicBezTo>
                      <a:cubicBezTo>
                        <a:pt x="166390" y="80748"/>
                        <a:pt x="179189" y="63748"/>
                        <a:pt x="196255" y="50999"/>
                      </a:cubicBezTo>
                      <a:cubicBezTo>
                        <a:pt x="191989" y="46749"/>
                        <a:pt x="191989" y="46749"/>
                        <a:pt x="191989" y="42499"/>
                      </a:cubicBezTo>
                      <a:cubicBezTo>
                        <a:pt x="162124" y="55248"/>
                        <a:pt x="136525" y="63748"/>
                        <a:pt x="110927" y="72248"/>
                      </a:cubicBezTo>
                      <a:cubicBezTo>
                        <a:pt x="93861" y="80748"/>
                        <a:pt x="76795" y="93497"/>
                        <a:pt x="63996" y="101997"/>
                      </a:cubicBezTo>
                      <a:cubicBezTo>
                        <a:pt x="46931" y="110497"/>
                        <a:pt x="29865" y="114747"/>
                        <a:pt x="21332" y="93497"/>
                      </a:cubicBezTo>
                      <a:cubicBezTo>
                        <a:pt x="17066" y="84998"/>
                        <a:pt x="12799" y="80748"/>
                        <a:pt x="4266" y="72248"/>
                      </a:cubicBezTo>
                      <a:cubicBezTo>
                        <a:pt x="55463" y="50999"/>
                        <a:pt x="106660" y="25499"/>
                        <a:pt x="153591" y="8500"/>
                      </a:cubicBezTo>
                      <a:cubicBezTo>
                        <a:pt x="179189" y="0"/>
                        <a:pt x="209054" y="0"/>
                        <a:pt x="234653" y="0"/>
                      </a:cubicBezTo>
                      <a:cubicBezTo>
                        <a:pt x="243186" y="0"/>
                        <a:pt x="255985" y="17000"/>
                        <a:pt x="260251" y="25499"/>
                      </a:cubicBezTo>
                      <a:cubicBezTo>
                        <a:pt x="264518" y="33999"/>
                        <a:pt x="260251" y="46749"/>
                        <a:pt x="251718" y="55248"/>
                      </a:cubicBezTo>
                      <a:cubicBezTo>
                        <a:pt x="234653" y="76498"/>
                        <a:pt x="217587" y="97747"/>
                        <a:pt x="196255" y="123246"/>
                      </a:cubicBezTo>
                      <a:close/>
                    </a:path>
                  </a:pathLst>
                </a:custGeom>
                <a:grpFill/>
                <a:ln>
                  <a:noFill/>
                </a:ln>
              </p:spPr>
              <p:txBody>
                <a:bodyPr vert="horz" wrap="square" lIns="91440" tIns="45720" rIns="91440" bIns="45720" numCol="1" anchor="t" anchorCtr="0"/>
                <a:lstStyle/>
                <a:p>
                  <a:endParaRPr lang="zh-CN"/>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a:xfrm>
                  <a:off x="3792874" y="3235325"/>
                  <a:ext cx="152877" cy="246063"/>
                </a:xfrm>
                <a:custGeom>
                  <a:avLst/>
                  <a:gdLst/>
                  <a:ahLst/>
                  <a:cxnLst/>
                  <a:rect l="0" t="0" r="r" b="b"/>
                  <a:pathLst>
                    <a:path w="152877" h="246063">
                      <a:moveTo>
                        <a:pt x="62719" y="123032"/>
                      </a:moveTo>
                      <a:cubicBezTo>
                        <a:pt x="74479" y="89092"/>
                        <a:pt x="90158" y="59395"/>
                        <a:pt x="105838" y="29697"/>
                      </a:cubicBezTo>
                      <a:cubicBezTo>
                        <a:pt x="109758" y="21212"/>
                        <a:pt x="113678" y="12727"/>
                        <a:pt x="121518" y="4242"/>
                      </a:cubicBezTo>
                      <a:cubicBezTo>
                        <a:pt x="125438" y="12727"/>
                        <a:pt x="129357" y="16970"/>
                        <a:pt x="133277" y="25455"/>
                      </a:cubicBezTo>
                      <a:cubicBezTo>
                        <a:pt x="145037" y="50910"/>
                        <a:pt x="152877" y="80607"/>
                        <a:pt x="137197" y="110304"/>
                      </a:cubicBezTo>
                      <a:cubicBezTo>
                        <a:pt x="117598" y="144244"/>
                        <a:pt x="97998" y="182426"/>
                        <a:pt x="78398" y="220608"/>
                      </a:cubicBezTo>
                      <a:cubicBezTo>
                        <a:pt x="70559" y="237578"/>
                        <a:pt x="47039" y="246063"/>
                        <a:pt x="35279" y="241821"/>
                      </a:cubicBezTo>
                      <a:cubicBezTo>
                        <a:pt x="7840" y="229093"/>
                        <a:pt x="0" y="212123"/>
                        <a:pt x="3920" y="182426"/>
                      </a:cubicBezTo>
                      <a:cubicBezTo>
                        <a:pt x="7840" y="131516"/>
                        <a:pt x="11760" y="76364"/>
                        <a:pt x="15680" y="25455"/>
                      </a:cubicBezTo>
                      <a:cubicBezTo>
                        <a:pt x="15680" y="16970"/>
                        <a:pt x="15680" y="0"/>
                        <a:pt x="31359" y="0"/>
                      </a:cubicBezTo>
                      <a:cubicBezTo>
                        <a:pt x="43119" y="0"/>
                        <a:pt x="58799" y="4242"/>
                        <a:pt x="58799" y="25455"/>
                      </a:cubicBezTo>
                      <a:cubicBezTo>
                        <a:pt x="58799" y="42425"/>
                        <a:pt x="54879" y="63637"/>
                        <a:pt x="54879" y="84849"/>
                      </a:cubicBezTo>
                      <a:cubicBezTo>
                        <a:pt x="54879" y="97577"/>
                        <a:pt x="54879" y="106062"/>
                        <a:pt x="54879" y="118789"/>
                      </a:cubicBezTo>
                      <a:cubicBezTo>
                        <a:pt x="54879" y="118789"/>
                        <a:pt x="58799" y="118789"/>
                        <a:pt x="62719" y="123032"/>
                      </a:cubicBezTo>
                      <a:close/>
                    </a:path>
                  </a:pathLst>
                </a:custGeom>
                <a:grpFill/>
                <a:ln>
                  <a:noFill/>
                </a:ln>
              </p:spPr>
              <p:txBody>
                <a:bodyPr vert="horz" wrap="square" lIns="91440" tIns="45720" rIns="91440" bIns="45720" numCol="1" anchor="t" anchorCtr="0"/>
                <a:lstStyle/>
                <a:p>
                  <a:endParaRPr lang="zh-CN"/>
                </a:p>
              </p:txBody>
            </p:sp>
            <p:sp>
              <p:nvSpPr>
                <p:cNvPr id="105" name="Freeform 16"/>
                <p:cNvSpPr/>
                <p:nvPr/>
              </p:nvSpPr>
              <p:spPr>
                <a:xfrm>
                  <a:off x="3957518" y="3164747"/>
                  <a:ext cx="166686" cy="346804"/>
                </a:xfrm>
                <a:custGeom>
                  <a:avLst/>
                  <a:gdLst/>
                  <a:ahLst/>
                  <a:cxnLst/>
                  <a:rect l="0" t="0" r="r" b="b"/>
                  <a:pathLst>
                    <a:path w="166686" h="346804">
                      <a:moveTo>
                        <a:pt x="31919" y="287690"/>
                      </a:moveTo>
                      <a:cubicBezTo>
                        <a:pt x="24826" y="279808"/>
                        <a:pt x="17733" y="271926"/>
                        <a:pt x="10640" y="264044"/>
                      </a:cubicBezTo>
                      <a:cubicBezTo>
                        <a:pt x="3547" y="252221"/>
                        <a:pt x="0" y="240398"/>
                        <a:pt x="10640" y="224634"/>
                      </a:cubicBezTo>
                      <a:cubicBezTo>
                        <a:pt x="31919" y="200989"/>
                        <a:pt x="49651" y="177343"/>
                        <a:pt x="70930" y="149756"/>
                      </a:cubicBezTo>
                      <a:cubicBezTo>
                        <a:pt x="85116" y="126111"/>
                        <a:pt x="99302" y="102465"/>
                        <a:pt x="117035" y="78819"/>
                      </a:cubicBezTo>
                      <a:cubicBezTo>
                        <a:pt x="127674" y="59114"/>
                        <a:pt x="127674" y="35469"/>
                        <a:pt x="117035" y="15764"/>
                      </a:cubicBezTo>
                      <a:cubicBezTo>
                        <a:pt x="113488" y="11823"/>
                        <a:pt x="113488" y="7882"/>
                        <a:pt x="113488" y="3941"/>
                      </a:cubicBezTo>
                      <a:cubicBezTo>
                        <a:pt x="113488" y="3941"/>
                        <a:pt x="117035" y="0"/>
                        <a:pt x="117035" y="0"/>
                      </a:cubicBezTo>
                      <a:cubicBezTo>
                        <a:pt x="127674" y="7882"/>
                        <a:pt x="138314" y="15764"/>
                        <a:pt x="145407" y="23646"/>
                      </a:cubicBezTo>
                      <a:cubicBezTo>
                        <a:pt x="163139" y="43351"/>
                        <a:pt x="166686" y="78819"/>
                        <a:pt x="152500" y="102465"/>
                      </a:cubicBezTo>
                      <a:cubicBezTo>
                        <a:pt x="138314" y="130052"/>
                        <a:pt x="120581" y="157638"/>
                        <a:pt x="102849" y="189166"/>
                      </a:cubicBezTo>
                      <a:cubicBezTo>
                        <a:pt x="102849" y="193107"/>
                        <a:pt x="102849" y="204930"/>
                        <a:pt x="106395" y="204930"/>
                      </a:cubicBezTo>
                      <a:cubicBezTo>
                        <a:pt x="134767" y="224634"/>
                        <a:pt x="134767" y="256162"/>
                        <a:pt x="141860" y="287690"/>
                      </a:cubicBezTo>
                      <a:cubicBezTo>
                        <a:pt x="145407" y="299513"/>
                        <a:pt x="145407" y="315276"/>
                        <a:pt x="145407" y="331040"/>
                      </a:cubicBezTo>
                      <a:cubicBezTo>
                        <a:pt x="145407" y="342863"/>
                        <a:pt x="138314" y="346804"/>
                        <a:pt x="131221" y="338922"/>
                      </a:cubicBezTo>
                      <a:cubicBezTo>
                        <a:pt x="117035" y="327099"/>
                        <a:pt x="109942" y="319217"/>
                        <a:pt x="109942" y="295572"/>
                      </a:cubicBezTo>
                      <a:cubicBezTo>
                        <a:pt x="109942" y="275867"/>
                        <a:pt x="106395" y="256162"/>
                        <a:pt x="99302" y="236457"/>
                      </a:cubicBezTo>
                      <a:cubicBezTo>
                        <a:pt x="95756" y="216753"/>
                        <a:pt x="88663" y="220693"/>
                        <a:pt x="78023" y="232516"/>
                      </a:cubicBezTo>
                      <a:cubicBezTo>
                        <a:pt x="63837" y="252221"/>
                        <a:pt x="49651" y="267985"/>
                        <a:pt x="31919" y="287690"/>
                      </a:cubicBezTo>
                      <a:close/>
                    </a:path>
                  </a:pathLst>
                </a:custGeom>
                <a:grpFill/>
                <a:ln>
                  <a:noFill/>
                </a:ln>
              </p:spPr>
              <p:txBody>
                <a:bodyPr vert="horz" wrap="square" lIns="91440" tIns="45720" rIns="91440" bIns="45720" numCol="1" anchor="t" anchorCtr="0"/>
                <a:lstStyle/>
                <a:p>
                  <a:endParaRPr lang="zh-CN"/>
                </a:p>
              </p:txBody>
            </p:sp>
            <p:sp>
              <p:nvSpPr>
                <p:cNvPr id="106" name="Freeform 17"/>
                <p:cNvSpPr/>
                <p:nvPr/>
              </p:nvSpPr>
              <p:spPr>
                <a:xfrm>
                  <a:off x="3879593" y="3156423"/>
                  <a:ext cx="109753" cy="63837"/>
                </a:xfrm>
                <a:custGeom>
                  <a:avLst/>
                  <a:gdLst/>
                  <a:ahLst/>
                  <a:cxnLst/>
                  <a:rect l="0" t="0" r="r" b="b"/>
                  <a:pathLst>
                    <a:path w="109753" h="63837">
                      <a:moveTo>
                        <a:pt x="0" y="0"/>
                      </a:moveTo>
                      <a:cubicBezTo>
                        <a:pt x="33770" y="3360"/>
                        <a:pt x="59098" y="3360"/>
                        <a:pt x="84425" y="3360"/>
                      </a:cubicBezTo>
                      <a:cubicBezTo>
                        <a:pt x="101310" y="3360"/>
                        <a:pt x="109753" y="26879"/>
                        <a:pt x="97089" y="40318"/>
                      </a:cubicBezTo>
                      <a:cubicBezTo>
                        <a:pt x="88647" y="53757"/>
                        <a:pt x="71762" y="63837"/>
                        <a:pt x="50655" y="60477"/>
                      </a:cubicBezTo>
                      <a:cubicBezTo>
                        <a:pt x="33770" y="60477"/>
                        <a:pt x="21106" y="50398"/>
                        <a:pt x="12664" y="36958"/>
                      </a:cubicBezTo>
                      <a:cubicBezTo>
                        <a:pt x="8443" y="26879"/>
                        <a:pt x="4221" y="13439"/>
                        <a:pt x="0" y="0"/>
                      </a:cubicBezTo>
                      <a:close/>
                    </a:path>
                  </a:pathLst>
                </a:custGeom>
                <a:grpFill/>
                <a:ln>
                  <a:noFill/>
                </a:ln>
              </p:spPr>
              <p:txBody>
                <a:bodyPr vert="horz" wrap="square" lIns="91440" tIns="45720" rIns="91440" bIns="45720" numCol="1" anchor="t" anchorCtr="0"/>
                <a:lstStyle/>
                <a:p>
                  <a:endParaRPr lang="zh-CN"/>
                </a:p>
              </p:txBody>
            </p:sp>
          </p:grpSp>
        </p:grpSp>
        <p:grpSp>
          <p:nvGrpSpPr>
            <p:cNvPr id="86" name="组合 85"/>
            <p:cNvGrpSpPr/>
            <p:nvPr/>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p:nvPr/>
              </p:nvSpPr>
              <p:spPr>
                <a:xfrm>
                  <a:off x="6113463" y="3579813"/>
                  <a:ext cx="252413" cy="428625"/>
                </a:xfrm>
                <a:custGeom>
                  <a:avLst/>
                  <a:gdLst/>
                  <a:ahLst/>
                  <a:cxnLst/>
                  <a:rect l="0" t="0" r="r" b="b"/>
                  <a:pathLst>
                    <a:path w="252413" h="428625">
                      <a:moveTo>
                        <a:pt x="166849" y="331017"/>
                      </a:moveTo>
                      <a:cubicBezTo>
                        <a:pt x="132624" y="356480"/>
                        <a:pt x="102676" y="377699"/>
                        <a:pt x="72729" y="398918"/>
                      </a:cubicBezTo>
                      <a:cubicBezTo>
                        <a:pt x="59895" y="411650"/>
                        <a:pt x="47060" y="407406"/>
                        <a:pt x="34225" y="398918"/>
                      </a:cubicBezTo>
                      <a:cubicBezTo>
                        <a:pt x="17113" y="381943"/>
                        <a:pt x="0" y="364968"/>
                        <a:pt x="0" y="335261"/>
                      </a:cubicBezTo>
                      <a:cubicBezTo>
                        <a:pt x="25669" y="347993"/>
                        <a:pt x="51338" y="339505"/>
                        <a:pt x="72729" y="309798"/>
                      </a:cubicBezTo>
                      <a:cubicBezTo>
                        <a:pt x="64173" y="305554"/>
                        <a:pt x="55616" y="297067"/>
                        <a:pt x="42782" y="288579"/>
                      </a:cubicBezTo>
                      <a:cubicBezTo>
                        <a:pt x="29947" y="280092"/>
                        <a:pt x="29947" y="267360"/>
                        <a:pt x="34225" y="254629"/>
                      </a:cubicBezTo>
                      <a:cubicBezTo>
                        <a:pt x="47060" y="203703"/>
                        <a:pt x="64173" y="152777"/>
                        <a:pt x="77007" y="97608"/>
                      </a:cubicBezTo>
                      <a:cubicBezTo>
                        <a:pt x="81286" y="84876"/>
                        <a:pt x="85564" y="67901"/>
                        <a:pt x="111233" y="72145"/>
                      </a:cubicBezTo>
                      <a:cubicBezTo>
                        <a:pt x="136902" y="76389"/>
                        <a:pt x="154015" y="89120"/>
                        <a:pt x="154015" y="110339"/>
                      </a:cubicBezTo>
                      <a:cubicBezTo>
                        <a:pt x="154015" y="110339"/>
                        <a:pt x="154015" y="114583"/>
                        <a:pt x="154015" y="114583"/>
                      </a:cubicBezTo>
                      <a:cubicBezTo>
                        <a:pt x="149737" y="140046"/>
                        <a:pt x="162571" y="157021"/>
                        <a:pt x="183962" y="169752"/>
                      </a:cubicBezTo>
                      <a:cubicBezTo>
                        <a:pt x="183962" y="131558"/>
                        <a:pt x="179684" y="93364"/>
                        <a:pt x="179684" y="50926"/>
                      </a:cubicBezTo>
                      <a:cubicBezTo>
                        <a:pt x="128346" y="67901"/>
                        <a:pt x="85564" y="50926"/>
                        <a:pt x="89842" y="21219"/>
                      </a:cubicBezTo>
                      <a:cubicBezTo>
                        <a:pt x="124067" y="12731"/>
                        <a:pt x="154015" y="4244"/>
                        <a:pt x="188240" y="4244"/>
                      </a:cubicBezTo>
                      <a:cubicBezTo>
                        <a:pt x="231022" y="0"/>
                        <a:pt x="252413" y="33950"/>
                        <a:pt x="243857" y="72145"/>
                      </a:cubicBezTo>
                      <a:cubicBezTo>
                        <a:pt x="239578" y="114583"/>
                        <a:pt x="239578" y="161265"/>
                        <a:pt x="239578" y="203703"/>
                      </a:cubicBezTo>
                      <a:cubicBezTo>
                        <a:pt x="239578" y="212191"/>
                        <a:pt x="243857" y="220678"/>
                        <a:pt x="243857" y="233410"/>
                      </a:cubicBezTo>
                      <a:cubicBezTo>
                        <a:pt x="243857" y="246141"/>
                        <a:pt x="239578" y="258873"/>
                        <a:pt x="235300" y="271604"/>
                      </a:cubicBezTo>
                      <a:cubicBezTo>
                        <a:pt x="235300" y="280092"/>
                        <a:pt x="231022" y="288579"/>
                        <a:pt x="231022" y="301311"/>
                      </a:cubicBezTo>
                      <a:cubicBezTo>
                        <a:pt x="226744" y="335261"/>
                        <a:pt x="226744" y="369212"/>
                        <a:pt x="222466" y="403162"/>
                      </a:cubicBezTo>
                      <a:cubicBezTo>
                        <a:pt x="222466" y="411650"/>
                        <a:pt x="218188" y="424381"/>
                        <a:pt x="209631" y="428625"/>
                      </a:cubicBezTo>
                      <a:cubicBezTo>
                        <a:pt x="201075" y="428625"/>
                        <a:pt x="188240" y="424381"/>
                        <a:pt x="183962" y="415894"/>
                      </a:cubicBezTo>
                      <a:cubicBezTo>
                        <a:pt x="166849" y="403162"/>
                        <a:pt x="154015" y="390431"/>
                        <a:pt x="162571" y="364968"/>
                      </a:cubicBezTo>
                      <a:cubicBezTo>
                        <a:pt x="166849" y="356480"/>
                        <a:pt x="166849" y="343749"/>
                        <a:pt x="166849" y="331017"/>
                      </a:cubicBezTo>
                      <a:close/>
                      <a:moveTo>
                        <a:pt x="179684" y="199459"/>
                      </a:moveTo>
                      <a:cubicBezTo>
                        <a:pt x="166849" y="195215"/>
                        <a:pt x="154015" y="190972"/>
                        <a:pt x="136902" y="186728"/>
                      </a:cubicBezTo>
                      <a:cubicBezTo>
                        <a:pt x="132624" y="216434"/>
                        <a:pt x="128346" y="241897"/>
                        <a:pt x="124067" y="271604"/>
                      </a:cubicBezTo>
                      <a:cubicBezTo>
                        <a:pt x="166849" y="258873"/>
                        <a:pt x="179684" y="241897"/>
                        <a:pt x="179684" y="199459"/>
                      </a:cubicBezTo>
                      <a:close/>
                    </a:path>
                  </a:pathLst>
                </a:custGeom>
                <a:grpFill/>
                <a:ln>
                  <a:noFill/>
                </a:ln>
              </p:spPr>
              <p:txBody>
                <a:bodyPr vert="horz" wrap="square" lIns="91440" tIns="45720" rIns="91440" bIns="45720" numCol="1" anchor="t" anchorCtr="0"/>
                <a:lstStyle/>
                <a:p>
                  <a:endParaRPr lang="zh-CN"/>
                </a:p>
              </p:txBody>
            </p:sp>
            <p:sp>
              <p:nvSpPr>
                <p:cNvPr id="99" name="Freeform 10"/>
                <p:cNvSpPr/>
                <p:nvPr/>
              </p:nvSpPr>
              <p:spPr>
                <a:xfrm>
                  <a:off x="6361113" y="3541713"/>
                  <a:ext cx="236538" cy="509588"/>
                </a:xfrm>
                <a:custGeom>
                  <a:avLst/>
                  <a:gdLst/>
                  <a:ahLst/>
                  <a:cxnLst/>
                  <a:rect l="0" t="0" r="r" b="b"/>
                  <a:pathLst>
                    <a:path w="236538" h="509588">
                      <a:moveTo>
                        <a:pt x="47308" y="377944"/>
                      </a:moveTo>
                      <a:cubicBezTo>
                        <a:pt x="43007" y="394931"/>
                        <a:pt x="43007" y="407670"/>
                        <a:pt x="43007" y="424657"/>
                      </a:cubicBezTo>
                      <a:cubicBezTo>
                        <a:pt x="38706" y="433150"/>
                        <a:pt x="38706" y="441643"/>
                        <a:pt x="25804" y="441643"/>
                      </a:cubicBezTo>
                      <a:cubicBezTo>
                        <a:pt x="12902" y="441643"/>
                        <a:pt x="0" y="437396"/>
                        <a:pt x="4301" y="420410"/>
                      </a:cubicBezTo>
                      <a:cubicBezTo>
                        <a:pt x="8601" y="399177"/>
                        <a:pt x="8601" y="377944"/>
                        <a:pt x="12902" y="356712"/>
                      </a:cubicBezTo>
                      <a:cubicBezTo>
                        <a:pt x="30105" y="288767"/>
                        <a:pt x="43007" y="225068"/>
                        <a:pt x="60210" y="157123"/>
                      </a:cubicBezTo>
                      <a:cubicBezTo>
                        <a:pt x="68811" y="123150"/>
                        <a:pt x="81713" y="84931"/>
                        <a:pt x="94615" y="46712"/>
                      </a:cubicBezTo>
                      <a:cubicBezTo>
                        <a:pt x="111818" y="55205"/>
                        <a:pt x="116119" y="63699"/>
                        <a:pt x="111818" y="80685"/>
                      </a:cubicBezTo>
                      <a:cubicBezTo>
                        <a:pt x="103217" y="106164"/>
                        <a:pt x="94615" y="135890"/>
                        <a:pt x="86014" y="169863"/>
                      </a:cubicBezTo>
                      <a:cubicBezTo>
                        <a:pt x="98916" y="157123"/>
                        <a:pt x="107517" y="152876"/>
                        <a:pt x="116119" y="148630"/>
                      </a:cubicBezTo>
                      <a:cubicBezTo>
                        <a:pt x="129021" y="140137"/>
                        <a:pt x="146223" y="135890"/>
                        <a:pt x="150524" y="127397"/>
                      </a:cubicBezTo>
                      <a:cubicBezTo>
                        <a:pt x="154825" y="97671"/>
                        <a:pt x="159126" y="67945"/>
                        <a:pt x="141923" y="38219"/>
                      </a:cubicBezTo>
                      <a:cubicBezTo>
                        <a:pt x="141923" y="33973"/>
                        <a:pt x="129021" y="29726"/>
                        <a:pt x="120419" y="33973"/>
                      </a:cubicBezTo>
                      <a:cubicBezTo>
                        <a:pt x="107517" y="38219"/>
                        <a:pt x="94615" y="46712"/>
                        <a:pt x="81713" y="50959"/>
                      </a:cubicBezTo>
                      <a:cubicBezTo>
                        <a:pt x="73112" y="55205"/>
                        <a:pt x="64510" y="63699"/>
                        <a:pt x="51608" y="63699"/>
                      </a:cubicBezTo>
                      <a:cubicBezTo>
                        <a:pt x="47308" y="63699"/>
                        <a:pt x="38706" y="55205"/>
                        <a:pt x="38706" y="46712"/>
                      </a:cubicBezTo>
                      <a:cubicBezTo>
                        <a:pt x="34406" y="46712"/>
                        <a:pt x="43007" y="38219"/>
                        <a:pt x="47308" y="33973"/>
                      </a:cubicBezTo>
                      <a:cubicBezTo>
                        <a:pt x="73112" y="16986"/>
                        <a:pt x="98916" y="0"/>
                        <a:pt x="133321" y="0"/>
                      </a:cubicBezTo>
                      <a:cubicBezTo>
                        <a:pt x="176328" y="4247"/>
                        <a:pt x="197832" y="21233"/>
                        <a:pt x="193531" y="63699"/>
                      </a:cubicBezTo>
                      <a:cubicBezTo>
                        <a:pt x="193531" y="106164"/>
                        <a:pt x="193531" y="152876"/>
                        <a:pt x="189230" y="195342"/>
                      </a:cubicBezTo>
                      <a:cubicBezTo>
                        <a:pt x="189230" y="212328"/>
                        <a:pt x="193531" y="220821"/>
                        <a:pt x="206433" y="229315"/>
                      </a:cubicBezTo>
                      <a:cubicBezTo>
                        <a:pt x="236538" y="254794"/>
                        <a:pt x="236538" y="280273"/>
                        <a:pt x="206433" y="301506"/>
                      </a:cubicBezTo>
                      <a:cubicBezTo>
                        <a:pt x="193531" y="305753"/>
                        <a:pt x="189230" y="314246"/>
                        <a:pt x="189230" y="326986"/>
                      </a:cubicBezTo>
                      <a:cubicBezTo>
                        <a:pt x="193531" y="373698"/>
                        <a:pt x="189230" y="420410"/>
                        <a:pt x="189230" y="467122"/>
                      </a:cubicBezTo>
                      <a:cubicBezTo>
                        <a:pt x="189230" y="475615"/>
                        <a:pt x="193531" y="479862"/>
                        <a:pt x="189230" y="484109"/>
                      </a:cubicBezTo>
                      <a:cubicBezTo>
                        <a:pt x="184930" y="492602"/>
                        <a:pt x="180629" y="509588"/>
                        <a:pt x="176328" y="509588"/>
                      </a:cubicBezTo>
                      <a:cubicBezTo>
                        <a:pt x="163426" y="509588"/>
                        <a:pt x="146223" y="509588"/>
                        <a:pt x="137622" y="501095"/>
                      </a:cubicBezTo>
                      <a:cubicBezTo>
                        <a:pt x="107517" y="462876"/>
                        <a:pt x="81713" y="424657"/>
                        <a:pt x="55909" y="386438"/>
                      </a:cubicBezTo>
                      <a:cubicBezTo>
                        <a:pt x="51608" y="382191"/>
                        <a:pt x="51608" y="382191"/>
                        <a:pt x="51608" y="377944"/>
                      </a:cubicBezTo>
                      <a:cubicBezTo>
                        <a:pt x="47308" y="377944"/>
                        <a:pt x="47308" y="377944"/>
                        <a:pt x="47308" y="377944"/>
                      </a:cubicBezTo>
                      <a:close/>
                      <a:moveTo>
                        <a:pt x="103217" y="322739"/>
                      </a:moveTo>
                      <a:cubicBezTo>
                        <a:pt x="98916" y="318493"/>
                        <a:pt x="98916" y="318493"/>
                        <a:pt x="98916" y="314246"/>
                      </a:cubicBezTo>
                      <a:cubicBezTo>
                        <a:pt x="103217" y="309999"/>
                        <a:pt x="111818" y="305753"/>
                        <a:pt x="116119" y="301506"/>
                      </a:cubicBezTo>
                      <a:cubicBezTo>
                        <a:pt x="124720" y="297260"/>
                        <a:pt x="133321" y="293013"/>
                        <a:pt x="141923" y="284520"/>
                      </a:cubicBezTo>
                      <a:cubicBezTo>
                        <a:pt x="150524" y="280273"/>
                        <a:pt x="150524" y="267534"/>
                        <a:pt x="137622" y="267534"/>
                      </a:cubicBezTo>
                      <a:cubicBezTo>
                        <a:pt x="116119" y="259041"/>
                        <a:pt x="103217" y="246301"/>
                        <a:pt x="94615" y="220821"/>
                      </a:cubicBezTo>
                      <a:cubicBezTo>
                        <a:pt x="73112" y="276027"/>
                        <a:pt x="55909" y="326986"/>
                        <a:pt x="77412" y="377944"/>
                      </a:cubicBezTo>
                      <a:cubicBezTo>
                        <a:pt x="90315" y="411917"/>
                        <a:pt x="116119" y="428903"/>
                        <a:pt x="141923" y="454383"/>
                      </a:cubicBezTo>
                      <a:cubicBezTo>
                        <a:pt x="146223" y="411917"/>
                        <a:pt x="146223" y="369451"/>
                        <a:pt x="150524" y="326986"/>
                      </a:cubicBezTo>
                      <a:cubicBezTo>
                        <a:pt x="150524" y="326986"/>
                        <a:pt x="137622" y="318493"/>
                        <a:pt x="133321" y="318493"/>
                      </a:cubicBezTo>
                      <a:cubicBezTo>
                        <a:pt x="124720" y="318493"/>
                        <a:pt x="111818" y="322739"/>
                        <a:pt x="103217" y="322739"/>
                      </a:cubicBezTo>
                      <a:close/>
                    </a:path>
                  </a:pathLst>
                </a:custGeom>
                <a:grpFill/>
                <a:ln>
                  <a:noFill/>
                </a:ln>
              </p:spPr>
              <p:txBody>
                <a:bodyPr vert="horz" wrap="square" lIns="91440" tIns="45720" rIns="91440" bIns="45720" numCol="1" anchor="t" anchorCtr="0"/>
                <a:lstStyle/>
                <a:p>
                  <a:endParaRPr lang="zh-CN"/>
                </a:p>
              </p:txBody>
            </p:sp>
          </p:grpSp>
          <p:grpSp>
            <p:nvGrpSpPr>
              <p:cNvPr id="88" name="组合 87"/>
              <p:cNvGrpSpPr/>
              <p:nvPr/>
            </p:nvGrpSpPr>
            <p:grpSpPr>
              <a:xfrm>
                <a:off x="2372715" y="161759"/>
                <a:ext cx="591521" cy="747103"/>
                <a:chOff x="6108700" y="2066926"/>
                <a:chExt cx="549275" cy="693738"/>
              </a:xfrm>
              <a:grpFill/>
            </p:grpSpPr>
            <p:sp>
              <p:nvSpPr>
                <p:cNvPr id="96" name="Freeform 13"/>
                <p:cNvSpPr/>
                <p:nvPr/>
              </p:nvSpPr>
              <p:spPr>
                <a:xfrm>
                  <a:off x="6108700" y="2066926"/>
                  <a:ext cx="549275" cy="655638"/>
                </a:xfrm>
                <a:custGeom>
                  <a:avLst/>
                  <a:gdLst/>
                  <a:ahLst/>
                  <a:cxnLst/>
                  <a:rect l="0" t="0" r="r" b="b"/>
                  <a:pathLst>
                    <a:path w="549275" h="655638">
                      <a:moveTo>
                        <a:pt x="205978" y="310789"/>
                      </a:moveTo>
                      <a:cubicBezTo>
                        <a:pt x="214561" y="315047"/>
                        <a:pt x="223143" y="319304"/>
                        <a:pt x="231725" y="323562"/>
                      </a:cubicBezTo>
                      <a:cubicBezTo>
                        <a:pt x="244599" y="315047"/>
                        <a:pt x="257473" y="306532"/>
                        <a:pt x="270346" y="298017"/>
                      </a:cubicBezTo>
                      <a:cubicBezTo>
                        <a:pt x="248890" y="268216"/>
                        <a:pt x="278929" y="251186"/>
                        <a:pt x="283220" y="225642"/>
                      </a:cubicBezTo>
                      <a:cubicBezTo>
                        <a:pt x="270346" y="225642"/>
                        <a:pt x="253181" y="225642"/>
                        <a:pt x="240308" y="221384"/>
                      </a:cubicBezTo>
                      <a:cubicBezTo>
                        <a:pt x="231725" y="217127"/>
                        <a:pt x="218852" y="208612"/>
                        <a:pt x="210269" y="200097"/>
                      </a:cubicBezTo>
                      <a:cubicBezTo>
                        <a:pt x="210269" y="195840"/>
                        <a:pt x="214561" y="195840"/>
                        <a:pt x="214561" y="195840"/>
                      </a:cubicBezTo>
                      <a:cubicBezTo>
                        <a:pt x="236017" y="191583"/>
                        <a:pt x="253181" y="191583"/>
                        <a:pt x="274638" y="187325"/>
                      </a:cubicBezTo>
                      <a:cubicBezTo>
                        <a:pt x="291802" y="187325"/>
                        <a:pt x="300385" y="178810"/>
                        <a:pt x="304676" y="161781"/>
                      </a:cubicBezTo>
                      <a:cubicBezTo>
                        <a:pt x="321841" y="114950"/>
                        <a:pt x="339006" y="68118"/>
                        <a:pt x="356171" y="25544"/>
                      </a:cubicBezTo>
                      <a:cubicBezTo>
                        <a:pt x="360462" y="12772"/>
                        <a:pt x="360462" y="0"/>
                        <a:pt x="377627" y="8515"/>
                      </a:cubicBezTo>
                      <a:cubicBezTo>
                        <a:pt x="394791" y="17030"/>
                        <a:pt x="403374" y="38317"/>
                        <a:pt x="390500" y="46831"/>
                      </a:cubicBezTo>
                      <a:cubicBezTo>
                        <a:pt x="356171" y="80890"/>
                        <a:pt x="356171" y="127722"/>
                        <a:pt x="343297" y="174553"/>
                      </a:cubicBezTo>
                      <a:cubicBezTo>
                        <a:pt x="364753" y="166038"/>
                        <a:pt x="390500" y="157523"/>
                        <a:pt x="411956" y="153266"/>
                      </a:cubicBezTo>
                      <a:cubicBezTo>
                        <a:pt x="420539" y="149009"/>
                        <a:pt x="433412" y="149009"/>
                        <a:pt x="437704" y="153266"/>
                      </a:cubicBezTo>
                      <a:cubicBezTo>
                        <a:pt x="446286" y="157523"/>
                        <a:pt x="454868" y="166038"/>
                        <a:pt x="454868" y="174553"/>
                      </a:cubicBezTo>
                      <a:cubicBezTo>
                        <a:pt x="454868" y="178810"/>
                        <a:pt x="450577" y="187325"/>
                        <a:pt x="441995" y="187325"/>
                      </a:cubicBezTo>
                      <a:cubicBezTo>
                        <a:pt x="411956" y="195840"/>
                        <a:pt x="381918" y="204355"/>
                        <a:pt x="351879" y="212869"/>
                      </a:cubicBezTo>
                      <a:cubicBezTo>
                        <a:pt x="334714" y="212869"/>
                        <a:pt x="330423" y="217127"/>
                        <a:pt x="326132" y="229899"/>
                      </a:cubicBezTo>
                      <a:cubicBezTo>
                        <a:pt x="317550" y="246929"/>
                        <a:pt x="313258" y="259701"/>
                        <a:pt x="304676" y="276730"/>
                      </a:cubicBezTo>
                      <a:cubicBezTo>
                        <a:pt x="351879" y="268216"/>
                        <a:pt x="394791" y="263958"/>
                        <a:pt x="437704" y="280988"/>
                      </a:cubicBezTo>
                      <a:cubicBezTo>
                        <a:pt x="454868" y="285245"/>
                        <a:pt x="472033" y="293760"/>
                        <a:pt x="472033" y="315047"/>
                      </a:cubicBezTo>
                      <a:cubicBezTo>
                        <a:pt x="476324" y="336334"/>
                        <a:pt x="467742" y="353363"/>
                        <a:pt x="446286" y="361878"/>
                      </a:cubicBezTo>
                      <a:cubicBezTo>
                        <a:pt x="441995" y="361878"/>
                        <a:pt x="437704" y="366136"/>
                        <a:pt x="433412" y="370393"/>
                      </a:cubicBezTo>
                      <a:cubicBezTo>
                        <a:pt x="441995" y="374650"/>
                        <a:pt x="450577" y="374650"/>
                        <a:pt x="454868" y="378908"/>
                      </a:cubicBezTo>
                      <a:cubicBezTo>
                        <a:pt x="472033" y="387422"/>
                        <a:pt x="480616" y="400195"/>
                        <a:pt x="476324" y="417224"/>
                      </a:cubicBezTo>
                      <a:cubicBezTo>
                        <a:pt x="472033" y="434254"/>
                        <a:pt x="459160" y="438511"/>
                        <a:pt x="446286" y="438511"/>
                      </a:cubicBezTo>
                      <a:cubicBezTo>
                        <a:pt x="429121" y="438511"/>
                        <a:pt x="411956" y="442769"/>
                        <a:pt x="394791" y="442769"/>
                      </a:cubicBezTo>
                      <a:cubicBezTo>
                        <a:pt x="369044" y="447026"/>
                        <a:pt x="347588" y="472570"/>
                        <a:pt x="351879" y="498115"/>
                      </a:cubicBezTo>
                      <a:cubicBezTo>
                        <a:pt x="356171" y="498115"/>
                        <a:pt x="364753" y="498115"/>
                        <a:pt x="369044" y="493857"/>
                      </a:cubicBezTo>
                      <a:cubicBezTo>
                        <a:pt x="407665" y="472570"/>
                        <a:pt x="446286" y="464055"/>
                        <a:pt x="489198" y="464055"/>
                      </a:cubicBezTo>
                      <a:cubicBezTo>
                        <a:pt x="506363" y="468313"/>
                        <a:pt x="519237" y="472570"/>
                        <a:pt x="532110" y="476828"/>
                      </a:cubicBezTo>
                      <a:cubicBezTo>
                        <a:pt x="549275" y="485342"/>
                        <a:pt x="549275" y="498115"/>
                        <a:pt x="540693" y="510887"/>
                      </a:cubicBezTo>
                      <a:cubicBezTo>
                        <a:pt x="536401" y="523659"/>
                        <a:pt x="523528" y="523659"/>
                        <a:pt x="514945" y="519402"/>
                      </a:cubicBezTo>
                      <a:cubicBezTo>
                        <a:pt x="476324" y="502372"/>
                        <a:pt x="446286" y="510887"/>
                        <a:pt x="416247" y="523659"/>
                      </a:cubicBezTo>
                      <a:cubicBezTo>
                        <a:pt x="433412" y="553461"/>
                        <a:pt x="454868" y="583262"/>
                        <a:pt x="476324" y="613064"/>
                      </a:cubicBezTo>
                      <a:cubicBezTo>
                        <a:pt x="480616" y="621579"/>
                        <a:pt x="480616" y="638608"/>
                        <a:pt x="476324" y="647123"/>
                      </a:cubicBezTo>
                      <a:cubicBezTo>
                        <a:pt x="476324" y="651381"/>
                        <a:pt x="459160" y="651381"/>
                        <a:pt x="450577" y="651381"/>
                      </a:cubicBezTo>
                      <a:cubicBezTo>
                        <a:pt x="390500" y="638608"/>
                        <a:pt x="330423" y="621579"/>
                        <a:pt x="283220" y="587520"/>
                      </a:cubicBezTo>
                      <a:cubicBezTo>
                        <a:pt x="266055" y="574748"/>
                        <a:pt x="253181" y="561975"/>
                        <a:pt x="236017" y="549203"/>
                      </a:cubicBezTo>
                      <a:cubicBezTo>
                        <a:pt x="231725" y="544946"/>
                        <a:pt x="227434" y="540688"/>
                        <a:pt x="227434" y="536431"/>
                      </a:cubicBezTo>
                      <a:cubicBezTo>
                        <a:pt x="227434" y="527916"/>
                        <a:pt x="227434" y="519402"/>
                        <a:pt x="227434" y="515144"/>
                      </a:cubicBezTo>
                      <a:cubicBezTo>
                        <a:pt x="236017" y="515144"/>
                        <a:pt x="244599" y="515144"/>
                        <a:pt x="248890" y="515144"/>
                      </a:cubicBezTo>
                      <a:cubicBezTo>
                        <a:pt x="253181" y="519402"/>
                        <a:pt x="257473" y="523659"/>
                        <a:pt x="261764" y="532174"/>
                      </a:cubicBezTo>
                      <a:cubicBezTo>
                        <a:pt x="300385" y="570490"/>
                        <a:pt x="343297" y="591777"/>
                        <a:pt x="394791" y="596035"/>
                      </a:cubicBezTo>
                      <a:cubicBezTo>
                        <a:pt x="399083" y="596035"/>
                        <a:pt x="399083" y="596035"/>
                        <a:pt x="403374" y="596035"/>
                      </a:cubicBezTo>
                      <a:cubicBezTo>
                        <a:pt x="394791" y="579005"/>
                        <a:pt x="386209" y="561975"/>
                        <a:pt x="377627" y="544946"/>
                      </a:cubicBezTo>
                      <a:cubicBezTo>
                        <a:pt x="377627" y="544946"/>
                        <a:pt x="369044" y="540688"/>
                        <a:pt x="364753" y="540688"/>
                      </a:cubicBezTo>
                      <a:cubicBezTo>
                        <a:pt x="304676" y="536431"/>
                        <a:pt x="300385" y="527916"/>
                        <a:pt x="304676" y="472570"/>
                      </a:cubicBezTo>
                      <a:cubicBezTo>
                        <a:pt x="304676" y="468313"/>
                        <a:pt x="304676" y="464055"/>
                        <a:pt x="304676" y="459798"/>
                      </a:cubicBezTo>
                      <a:cubicBezTo>
                        <a:pt x="291802" y="464055"/>
                        <a:pt x="278929" y="464055"/>
                        <a:pt x="266055" y="468313"/>
                      </a:cubicBezTo>
                      <a:cubicBezTo>
                        <a:pt x="253181" y="472570"/>
                        <a:pt x="236017" y="476828"/>
                        <a:pt x="223143" y="481085"/>
                      </a:cubicBezTo>
                      <a:cubicBezTo>
                        <a:pt x="205978" y="485342"/>
                        <a:pt x="188813" y="489600"/>
                        <a:pt x="175940" y="472570"/>
                      </a:cubicBezTo>
                      <a:cubicBezTo>
                        <a:pt x="158775" y="455541"/>
                        <a:pt x="158775" y="434254"/>
                        <a:pt x="163066" y="412967"/>
                      </a:cubicBezTo>
                      <a:cubicBezTo>
                        <a:pt x="163066" y="408709"/>
                        <a:pt x="171648" y="408709"/>
                        <a:pt x="180231" y="408709"/>
                      </a:cubicBezTo>
                      <a:cubicBezTo>
                        <a:pt x="193104" y="408709"/>
                        <a:pt x="205978" y="408709"/>
                        <a:pt x="218852" y="412967"/>
                      </a:cubicBezTo>
                      <a:cubicBezTo>
                        <a:pt x="205978" y="383165"/>
                        <a:pt x="197396" y="357621"/>
                        <a:pt x="184522" y="332076"/>
                      </a:cubicBezTo>
                      <a:cubicBezTo>
                        <a:pt x="171648" y="353363"/>
                        <a:pt x="158775" y="374650"/>
                        <a:pt x="145901" y="395937"/>
                      </a:cubicBezTo>
                      <a:cubicBezTo>
                        <a:pt x="141610" y="400195"/>
                        <a:pt x="141610" y="408709"/>
                        <a:pt x="145901" y="417224"/>
                      </a:cubicBezTo>
                      <a:cubicBezTo>
                        <a:pt x="145901" y="425739"/>
                        <a:pt x="150192" y="438511"/>
                        <a:pt x="150192" y="447026"/>
                      </a:cubicBezTo>
                      <a:cubicBezTo>
                        <a:pt x="137319" y="515144"/>
                        <a:pt x="124445" y="579005"/>
                        <a:pt x="115863" y="642866"/>
                      </a:cubicBezTo>
                      <a:cubicBezTo>
                        <a:pt x="111571" y="647123"/>
                        <a:pt x="111571" y="651381"/>
                        <a:pt x="111571" y="655638"/>
                      </a:cubicBezTo>
                      <a:cubicBezTo>
                        <a:pt x="72951" y="651381"/>
                        <a:pt x="60077" y="634351"/>
                        <a:pt x="64368" y="600292"/>
                      </a:cubicBezTo>
                      <a:cubicBezTo>
                        <a:pt x="72951" y="570490"/>
                        <a:pt x="77242" y="536431"/>
                        <a:pt x="85824" y="502372"/>
                      </a:cubicBezTo>
                      <a:cubicBezTo>
                        <a:pt x="64368" y="523659"/>
                        <a:pt x="51495" y="519402"/>
                        <a:pt x="30038" y="502372"/>
                      </a:cubicBezTo>
                      <a:cubicBezTo>
                        <a:pt x="12874" y="485342"/>
                        <a:pt x="0" y="464055"/>
                        <a:pt x="0" y="438511"/>
                      </a:cubicBezTo>
                      <a:cubicBezTo>
                        <a:pt x="0" y="434254"/>
                        <a:pt x="4291" y="429996"/>
                        <a:pt x="4291" y="425739"/>
                      </a:cubicBezTo>
                      <a:cubicBezTo>
                        <a:pt x="30038" y="387422"/>
                        <a:pt x="60077" y="349106"/>
                        <a:pt x="81533" y="306532"/>
                      </a:cubicBezTo>
                      <a:cubicBezTo>
                        <a:pt x="94407" y="285245"/>
                        <a:pt x="102989" y="259701"/>
                        <a:pt x="111571" y="234156"/>
                      </a:cubicBezTo>
                      <a:cubicBezTo>
                        <a:pt x="115863" y="229899"/>
                        <a:pt x="107280" y="225642"/>
                        <a:pt x="107280" y="217127"/>
                      </a:cubicBezTo>
                      <a:cubicBezTo>
                        <a:pt x="77242" y="183068"/>
                        <a:pt x="77242" y="166038"/>
                        <a:pt x="98698" y="127722"/>
                      </a:cubicBezTo>
                      <a:cubicBezTo>
                        <a:pt x="115863" y="97920"/>
                        <a:pt x="137319" y="72376"/>
                        <a:pt x="167357" y="59603"/>
                      </a:cubicBezTo>
                      <a:cubicBezTo>
                        <a:pt x="193104" y="46831"/>
                        <a:pt x="214561" y="51089"/>
                        <a:pt x="227434" y="68118"/>
                      </a:cubicBezTo>
                      <a:cubicBezTo>
                        <a:pt x="240308" y="85148"/>
                        <a:pt x="240308" y="93663"/>
                        <a:pt x="218852" y="102177"/>
                      </a:cubicBezTo>
                      <a:cubicBezTo>
                        <a:pt x="188813" y="110692"/>
                        <a:pt x="175940" y="131979"/>
                        <a:pt x="158775" y="153266"/>
                      </a:cubicBezTo>
                      <a:cubicBezTo>
                        <a:pt x="154484" y="166038"/>
                        <a:pt x="154484" y="178810"/>
                        <a:pt x="167357" y="187325"/>
                      </a:cubicBezTo>
                      <a:cubicBezTo>
                        <a:pt x="175940" y="191583"/>
                        <a:pt x="180231" y="200097"/>
                        <a:pt x="184522" y="204355"/>
                      </a:cubicBezTo>
                      <a:cubicBezTo>
                        <a:pt x="223143" y="246929"/>
                        <a:pt x="231725" y="263958"/>
                        <a:pt x="205978" y="310789"/>
                      </a:cubicBezTo>
                      <a:close/>
                      <a:moveTo>
                        <a:pt x="339006" y="378908"/>
                      </a:moveTo>
                      <a:cubicBezTo>
                        <a:pt x="343297" y="378908"/>
                        <a:pt x="343297" y="383165"/>
                        <a:pt x="347588" y="383165"/>
                      </a:cubicBezTo>
                      <a:cubicBezTo>
                        <a:pt x="364753" y="366136"/>
                        <a:pt x="386209" y="344849"/>
                        <a:pt x="407665" y="323562"/>
                      </a:cubicBezTo>
                      <a:cubicBezTo>
                        <a:pt x="416247" y="310789"/>
                        <a:pt x="407665" y="302275"/>
                        <a:pt x="394791" y="302275"/>
                      </a:cubicBezTo>
                      <a:cubicBezTo>
                        <a:pt x="377627" y="302275"/>
                        <a:pt x="364753" y="302275"/>
                        <a:pt x="347588" y="302275"/>
                      </a:cubicBezTo>
                      <a:cubicBezTo>
                        <a:pt x="347588" y="319304"/>
                        <a:pt x="347588" y="327819"/>
                        <a:pt x="347588" y="340591"/>
                      </a:cubicBezTo>
                      <a:cubicBezTo>
                        <a:pt x="347588" y="353363"/>
                        <a:pt x="343297" y="366136"/>
                        <a:pt x="339006" y="378908"/>
                      </a:cubicBezTo>
                      <a:close/>
                      <a:moveTo>
                        <a:pt x="326132" y="310789"/>
                      </a:moveTo>
                      <a:cubicBezTo>
                        <a:pt x="313258" y="315047"/>
                        <a:pt x="304676" y="319304"/>
                        <a:pt x="296094" y="327819"/>
                      </a:cubicBezTo>
                      <a:cubicBezTo>
                        <a:pt x="291802" y="327819"/>
                        <a:pt x="287511" y="332076"/>
                        <a:pt x="287511" y="336334"/>
                      </a:cubicBezTo>
                      <a:cubicBezTo>
                        <a:pt x="287511" y="357621"/>
                        <a:pt x="291802" y="374650"/>
                        <a:pt x="291802" y="391680"/>
                      </a:cubicBezTo>
                      <a:cubicBezTo>
                        <a:pt x="317550" y="387422"/>
                        <a:pt x="330423" y="353363"/>
                        <a:pt x="326132" y="310789"/>
                      </a:cubicBezTo>
                      <a:close/>
                      <a:moveTo>
                        <a:pt x="270346" y="344849"/>
                      </a:moveTo>
                      <a:cubicBezTo>
                        <a:pt x="236017" y="357621"/>
                        <a:pt x="231725" y="361878"/>
                        <a:pt x="240308" y="374650"/>
                      </a:cubicBezTo>
                      <a:cubicBezTo>
                        <a:pt x="248890" y="400195"/>
                        <a:pt x="257473" y="404452"/>
                        <a:pt x="278929" y="395937"/>
                      </a:cubicBezTo>
                      <a:cubicBezTo>
                        <a:pt x="274638" y="378908"/>
                        <a:pt x="270346" y="361878"/>
                        <a:pt x="270346" y="344849"/>
                      </a:cubicBezTo>
                      <a:close/>
                    </a:path>
                  </a:pathLst>
                </a:custGeom>
                <a:grpFill/>
                <a:ln>
                  <a:noFill/>
                </a:ln>
              </p:spPr>
              <p:txBody>
                <a:bodyPr vert="horz" wrap="square" lIns="91440" tIns="45720" rIns="91440" bIns="45720" numCol="1" anchor="t" anchorCtr="0"/>
                <a:lstStyle/>
                <a:p>
                  <a:endParaRPr lang="zh-CN"/>
                </a:p>
              </p:txBody>
            </p:sp>
            <p:sp>
              <p:nvSpPr>
                <p:cNvPr id="97" name="Freeform 14"/>
                <p:cNvSpPr/>
                <p:nvPr/>
              </p:nvSpPr>
              <p:spPr>
                <a:xfrm>
                  <a:off x="6259513" y="2578101"/>
                  <a:ext cx="68263" cy="182563"/>
                </a:xfrm>
                <a:custGeom>
                  <a:avLst/>
                  <a:gdLst/>
                  <a:ahLst/>
                  <a:cxnLst/>
                  <a:rect l="0" t="0" r="r" b="b"/>
                  <a:pathLst>
                    <a:path w="68263" h="182563">
                      <a:moveTo>
                        <a:pt x="38398" y="0"/>
                      </a:moveTo>
                      <a:cubicBezTo>
                        <a:pt x="63997" y="12737"/>
                        <a:pt x="68263" y="25474"/>
                        <a:pt x="63997" y="46702"/>
                      </a:cubicBezTo>
                      <a:cubicBezTo>
                        <a:pt x="51197" y="89159"/>
                        <a:pt x="46931" y="135861"/>
                        <a:pt x="38398" y="182563"/>
                      </a:cubicBezTo>
                      <a:cubicBezTo>
                        <a:pt x="25599" y="174072"/>
                        <a:pt x="17066" y="169826"/>
                        <a:pt x="8533" y="165580"/>
                      </a:cubicBezTo>
                      <a:cubicBezTo>
                        <a:pt x="4266" y="161335"/>
                        <a:pt x="0" y="157089"/>
                        <a:pt x="0" y="148598"/>
                      </a:cubicBezTo>
                      <a:cubicBezTo>
                        <a:pt x="12799" y="101896"/>
                        <a:pt x="25599" y="50948"/>
                        <a:pt x="38398" y="0"/>
                      </a:cubicBezTo>
                      <a:close/>
                    </a:path>
                  </a:pathLst>
                </a:custGeom>
                <a:grpFill/>
                <a:ln>
                  <a:noFill/>
                </a:ln>
              </p:spPr>
              <p:txBody>
                <a:bodyPr vert="horz" wrap="square" lIns="91440" tIns="45720" rIns="91440" bIns="45720" numCol="1" anchor="t" anchorCtr="0"/>
                <a:lstStyle/>
                <a:p>
                  <a:endParaRPr lang="zh-CN"/>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a:xfrm>
                  <a:off x="6310313" y="2930526"/>
                  <a:ext cx="244475" cy="317500"/>
                </a:xfrm>
                <a:custGeom>
                  <a:avLst/>
                  <a:gdLst/>
                  <a:ahLst/>
                  <a:cxnLst/>
                  <a:rect l="0" t="0" r="r" b="b"/>
                  <a:pathLst>
                    <a:path w="244475" h="317500">
                      <a:moveTo>
                        <a:pt x="210163" y="313267"/>
                      </a:moveTo>
                      <a:cubicBezTo>
                        <a:pt x="184429" y="317500"/>
                        <a:pt x="175850" y="304800"/>
                        <a:pt x="171561" y="283633"/>
                      </a:cubicBezTo>
                      <a:cubicBezTo>
                        <a:pt x="162983" y="258233"/>
                        <a:pt x="150116" y="228600"/>
                        <a:pt x="141538" y="203200"/>
                      </a:cubicBezTo>
                      <a:cubicBezTo>
                        <a:pt x="137249" y="190500"/>
                        <a:pt x="128671" y="186267"/>
                        <a:pt x="115804" y="194733"/>
                      </a:cubicBezTo>
                      <a:cubicBezTo>
                        <a:pt x="94359" y="215900"/>
                        <a:pt x="68625" y="232833"/>
                        <a:pt x="47179" y="254000"/>
                      </a:cubicBezTo>
                      <a:cubicBezTo>
                        <a:pt x="34312" y="266700"/>
                        <a:pt x="30023" y="262467"/>
                        <a:pt x="21445" y="254000"/>
                      </a:cubicBezTo>
                      <a:cubicBezTo>
                        <a:pt x="0" y="228600"/>
                        <a:pt x="0" y="215900"/>
                        <a:pt x="25734" y="194733"/>
                      </a:cubicBezTo>
                      <a:cubicBezTo>
                        <a:pt x="55757" y="165100"/>
                        <a:pt x="85781" y="139700"/>
                        <a:pt x="115804" y="110067"/>
                      </a:cubicBezTo>
                      <a:cubicBezTo>
                        <a:pt x="137249" y="88900"/>
                        <a:pt x="154405" y="63500"/>
                        <a:pt x="171561" y="42333"/>
                      </a:cubicBezTo>
                      <a:cubicBezTo>
                        <a:pt x="171561" y="38100"/>
                        <a:pt x="175850" y="29633"/>
                        <a:pt x="175850" y="25400"/>
                      </a:cubicBezTo>
                      <a:cubicBezTo>
                        <a:pt x="171561" y="12700"/>
                        <a:pt x="180139" y="0"/>
                        <a:pt x="193007" y="0"/>
                      </a:cubicBezTo>
                      <a:cubicBezTo>
                        <a:pt x="205874" y="0"/>
                        <a:pt x="218741" y="4233"/>
                        <a:pt x="227319" y="12700"/>
                      </a:cubicBezTo>
                      <a:cubicBezTo>
                        <a:pt x="244475" y="25400"/>
                        <a:pt x="244475" y="67733"/>
                        <a:pt x="227319" y="84667"/>
                      </a:cubicBezTo>
                      <a:cubicBezTo>
                        <a:pt x="205874" y="110067"/>
                        <a:pt x="180139" y="135467"/>
                        <a:pt x="158694" y="160867"/>
                      </a:cubicBezTo>
                      <a:cubicBezTo>
                        <a:pt x="188718" y="207433"/>
                        <a:pt x="210163" y="258233"/>
                        <a:pt x="210163" y="313267"/>
                      </a:cubicBezTo>
                      <a:close/>
                    </a:path>
                  </a:pathLst>
                </a:custGeom>
                <a:grpFill/>
                <a:ln>
                  <a:noFill/>
                </a:ln>
              </p:spPr>
              <p:txBody>
                <a:bodyPr vert="horz" wrap="square" lIns="91440" tIns="45720" rIns="91440" bIns="45720" numCol="1" anchor="t" anchorCtr="0"/>
                <a:lstStyle/>
                <a:p>
                  <a:endParaRPr lang="zh-CN"/>
                </a:p>
              </p:txBody>
            </p:sp>
            <p:sp>
              <p:nvSpPr>
                <p:cNvPr id="94" name="Freeform 19"/>
                <p:cNvSpPr/>
                <p:nvPr/>
              </p:nvSpPr>
              <p:spPr>
                <a:xfrm>
                  <a:off x="6186488" y="3009901"/>
                  <a:ext cx="123825" cy="234950"/>
                </a:xfrm>
                <a:custGeom>
                  <a:avLst/>
                  <a:gdLst/>
                  <a:ahLst/>
                  <a:cxnLst/>
                  <a:rect l="0" t="0" r="r" b="b"/>
                  <a:pathLst>
                    <a:path w="123825" h="234950">
                      <a:moveTo>
                        <a:pt x="51238" y="128155"/>
                      </a:moveTo>
                      <a:cubicBezTo>
                        <a:pt x="64047" y="98252"/>
                        <a:pt x="72587" y="64077"/>
                        <a:pt x="85397" y="29903"/>
                      </a:cubicBezTo>
                      <a:cubicBezTo>
                        <a:pt x="89666" y="21359"/>
                        <a:pt x="89666" y="0"/>
                        <a:pt x="106746" y="4272"/>
                      </a:cubicBezTo>
                      <a:cubicBezTo>
                        <a:pt x="123825" y="8544"/>
                        <a:pt x="115285" y="25631"/>
                        <a:pt x="111016" y="38446"/>
                      </a:cubicBezTo>
                      <a:cubicBezTo>
                        <a:pt x="98206" y="81165"/>
                        <a:pt x="81127" y="123883"/>
                        <a:pt x="68317" y="166601"/>
                      </a:cubicBezTo>
                      <a:cubicBezTo>
                        <a:pt x="64047" y="183688"/>
                        <a:pt x="59778" y="205047"/>
                        <a:pt x="55508" y="222135"/>
                      </a:cubicBezTo>
                      <a:cubicBezTo>
                        <a:pt x="51238" y="234950"/>
                        <a:pt x="42698" y="234950"/>
                        <a:pt x="29889" y="230678"/>
                      </a:cubicBezTo>
                      <a:cubicBezTo>
                        <a:pt x="4270" y="213591"/>
                        <a:pt x="0" y="209319"/>
                        <a:pt x="8540" y="175145"/>
                      </a:cubicBezTo>
                      <a:cubicBezTo>
                        <a:pt x="12809" y="162329"/>
                        <a:pt x="12809" y="149514"/>
                        <a:pt x="12809" y="136698"/>
                      </a:cubicBezTo>
                      <a:cubicBezTo>
                        <a:pt x="12809" y="98252"/>
                        <a:pt x="8540" y="64077"/>
                        <a:pt x="8540" y="25631"/>
                      </a:cubicBezTo>
                      <a:cubicBezTo>
                        <a:pt x="8540" y="12815"/>
                        <a:pt x="21349" y="12815"/>
                        <a:pt x="25619" y="21359"/>
                      </a:cubicBezTo>
                      <a:cubicBezTo>
                        <a:pt x="34159" y="29903"/>
                        <a:pt x="42698" y="46990"/>
                        <a:pt x="42698" y="59805"/>
                      </a:cubicBezTo>
                      <a:cubicBezTo>
                        <a:pt x="46968" y="81165"/>
                        <a:pt x="46968" y="106795"/>
                        <a:pt x="46968" y="128155"/>
                      </a:cubicBezTo>
                      <a:cubicBezTo>
                        <a:pt x="46968" y="128155"/>
                        <a:pt x="51238" y="128155"/>
                        <a:pt x="51238" y="128155"/>
                      </a:cubicBezTo>
                      <a:close/>
                    </a:path>
                  </a:pathLst>
                </a:custGeom>
                <a:grpFill/>
                <a:ln>
                  <a:noFill/>
                </a:ln>
              </p:spPr>
              <p:txBody>
                <a:bodyPr vert="horz" wrap="square" lIns="91440" tIns="45720" rIns="91440" bIns="45720" numCol="1" anchor="t" anchorCtr="0"/>
                <a:lstStyle/>
                <a:p>
                  <a:endParaRPr lang="zh-CN"/>
                </a:p>
              </p:txBody>
            </p:sp>
            <p:sp>
              <p:nvSpPr>
                <p:cNvPr id="95" name="Freeform 20"/>
                <p:cNvSpPr/>
                <p:nvPr/>
              </p:nvSpPr>
              <p:spPr>
                <a:xfrm>
                  <a:off x="6259513" y="2933701"/>
                  <a:ext cx="114300" cy="73025"/>
                </a:xfrm>
                <a:custGeom>
                  <a:avLst/>
                  <a:gdLst/>
                  <a:ahLst/>
                  <a:cxnLst/>
                  <a:rect l="0" t="0" r="r" b="b"/>
                  <a:pathLst>
                    <a:path w="114300" h="73025">
                      <a:moveTo>
                        <a:pt x="114300" y="4296"/>
                      </a:moveTo>
                      <a:cubicBezTo>
                        <a:pt x="101600" y="25774"/>
                        <a:pt x="84667" y="42956"/>
                        <a:pt x="67733" y="60138"/>
                      </a:cubicBezTo>
                      <a:cubicBezTo>
                        <a:pt x="59267" y="73025"/>
                        <a:pt x="33867" y="68729"/>
                        <a:pt x="21167" y="55843"/>
                      </a:cubicBezTo>
                      <a:cubicBezTo>
                        <a:pt x="12700" y="42956"/>
                        <a:pt x="4233" y="30069"/>
                        <a:pt x="0" y="17182"/>
                      </a:cubicBezTo>
                      <a:cubicBezTo>
                        <a:pt x="12700" y="12887"/>
                        <a:pt x="25400" y="8591"/>
                        <a:pt x="38100" y="8591"/>
                      </a:cubicBezTo>
                      <a:cubicBezTo>
                        <a:pt x="63500" y="4296"/>
                        <a:pt x="88900" y="4296"/>
                        <a:pt x="114300" y="0"/>
                      </a:cubicBezTo>
                      <a:cubicBezTo>
                        <a:pt x="114300" y="4296"/>
                        <a:pt x="114300" y="4296"/>
                        <a:pt x="114300" y="4296"/>
                      </a:cubicBezTo>
                      <a:close/>
                    </a:path>
                  </a:pathLst>
                </a:custGeom>
                <a:grpFill/>
                <a:ln>
                  <a:noFill/>
                </a:ln>
              </p:spPr>
              <p:txBody>
                <a:bodyPr vert="horz" wrap="square" lIns="91440" tIns="45720" rIns="91440" bIns="45720" numCol="1" anchor="t" anchorCtr="0"/>
                <a:lstStyle/>
                <a:p>
                  <a:endParaRPr lang="zh-CN"/>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p:nvPr/>
              </p:nvSpPr>
              <p:spPr>
                <a:xfrm>
                  <a:off x="11976100" y="1994536"/>
                  <a:ext cx="192351" cy="269291"/>
                </a:xfrm>
                <a:custGeom>
                  <a:avLst/>
                  <a:gdLst/>
                  <a:ahLst/>
                  <a:cxnLst/>
                  <a:rect l="0" t="0" r="r" b="b"/>
                  <a:pathLst>
                    <a:path w="192351" h="269291">
                      <a:moveTo>
                        <a:pt x="77475" y="129365"/>
                      </a:moveTo>
                      <a:cubicBezTo>
                        <a:pt x="50759" y="137286"/>
                        <a:pt x="48088" y="137286"/>
                        <a:pt x="40073" y="113525"/>
                      </a:cubicBezTo>
                      <a:cubicBezTo>
                        <a:pt x="34730" y="95044"/>
                        <a:pt x="29387" y="73923"/>
                        <a:pt x="26715" y="55442"/>
                      </a:cubicBezTo>
                      <a:cubicBezTo>
                        <a:pt x="24044" y="50162"/>
                        <a:pt x="29387" y="42242"/>
                        <a:pt x="34730" y="39602"/>
                      </a:cubicBezTo>
                      <a:cubicBezTo>
                        <a:pt x="42745" y="34321"/>
                        <a:pt x="48088" y="42242"/>
                        <a:pt x="50759" y="47522"/>
                      </a:cubicBezTo>
                      <a:cubicBezTo>
                        <a:pt x="50759" y="55442"/>
                        <a:pt x="53431" y="60722"/>
                        <a:pt x="53431" y="68643"/>
                      </a:cubicBezTo>
                      <a:cubicBezTo>
                        <a:pt x="69460" y="66003"/>
                        <a:pt x="82818" y="63363"/>
                        <a:pt x="93504" y="58082"/>
                      </a:cubicBezTo>
                      <a:cubicBezTo>
                        <a:pt x="98847" y="55442"/>
                        <a:pt x="101519" y="47522"/>
                        <a:pt x="106862" y="42242"/>
                      </a:cubicBezTo>
                      <a:cubicBezTo>
                        <a:pt x="109533" y="39602"/>
                        <a:pt x="112205" y="36962"/>
                        <a:pt x="114876" y="36962"/>
                      </a:cubicBezTo>
                      <a:cubicBezTo>
                        <a:pt x="117548" y="39602"/>
                        <a:pt x="117548" y="44882"/>
                        <a:pt x="117548" y="50162"/>
                      </a:cubicBezTo>
                      <a:cubicBezTo>
                        <a:pt x="117548" y="58082"/>
                        <a:pt x="114876" y="66003"/>
                        <a:pt x="114876" y="73923"/>
                      </a:cubicBezTo>
                      <a:cubicBezTo>
                        <a:pt x="98847" y="76563"/>
                        <a:pt x="104190" y="95044"/>
                        <a:pt x="96176" y="105604"/>
                      </a:cubicBezTo>
                      <a:cubicBezTo>
                        <a:pt x="96176" y="108244"/>
                        <a:pt x="98847" y="108244"/>
                        <a:pt x="98847" y="110885"/>
                      </a:cubicBezTo>
                      <a:cubicBezTo>
                        <a:pt x="104190" y="108244"/>
                        <a:pt x="112205" y="105604"/>
                        <a:pt x="117548" y="100324"/>
                      </a:cubicBezTo>
                      <a:cubicBezTo>
                        <a:pt x="128234" y="84483"/>
                        <a:pt x="138920" y="68643"/>
                        <a:pt x="149606" y="52802"/>
                      </a:cubicBezTo>
                      <a:cubicBezTo>
                        <a:pt x="157621" y="39602"/>
                        <a:pt x="149606" y="23761"/>
                        <a:pt x="130906" y="23761"/>
                      </a:cubicBezTo>
                      <a:cubicBezTo>
                        <a:pt x="112205" y="21121"/>
                        <a:pt x="90832" y="26401"/>
                        <a:pt x="74803" y="36962"/>
                      </a:cubicBezTo>
                      <a:cubicBezTo>
                        <a:pt x="66789" y="42242"/>
                        <a:pt x="58774" y="39602"/>
                        <a:pt x="53431" y="34321"/>
                      </a:cubicBezTo>
                      <a:cubicBezTo>
                        <a:pt x="45416" y="23761"/>
                        <a:pt x="45416" y="18481"/>
                        <a:pt x="58774" y="15841"/>
                      </a:cubicBezTo>
                      <a:cubicBezTo>
                        <a:pt x="82818" y="7920"/>
                        <a:pt x="106862" y="0"/>
                        <a:pt x="133577" y="2640"/>
                      </a:cubicBezTo>
                      <a:cubicBezTo>
                        <a:pt x="154949" y="2640"/>
                        <a:pt x="168307" y="18481"/>
                        <a:pt x="181665" y="31681"/>
                      </a:cubicBezTo>
                      <a:cubicBezTo>
                        <a:pt x="192351" y="39602"/>
                        <a:pt x="187008" y="52802"/>
                        <a:pt x="178993" y="63363"/>
                      </a:cubicBezTo>
                      <a:cubicBezTo>
                        <a:pt x="162964" y="84483"/>
                        <a:pt x="146935" y="105604"/>
                        <a:pt x="130906" y="126725"/>
                      </a:cubicBezTo>
                      <a:cubicBezTo>
                        <a:pt x="125562" y="134646"/>
                        <a:pt x="120219" y="137286"/>
                        <a:pt x="112205" y="129365"/>
                      </a:cubicBezTo>
                      <a:cubicBezTo>
                        <a:pt x="109533" y="126725"/>
                        <a:pt x="101519" y="124085"/>
                        <a:pt x="98847" y="124085"/>
                      </a:cubicBezTo>
                      <a:cubicBezTo>
                        <a:pt x="96176" y="126725"/>
                        <a:pt x="93504" y="132005"/>
                        <a:pt x="93504" y="137286"/>
                      </a:cubicBezTo>
                      <a:cubicBezTo>
                        <a:pt x="90832" y="155766"/>
                        <a:pt x="90832" y="155766"/>
                        <a:pt x="109533" y="153126"/>
                      </a:cubicBezTo>
                      <a:cubicBezTo>
                        <a:pt x="114876" y="150486"/>
                        <a:pt x="122891" y="147846"/>
                        <a:pt x="128234" y="150486"/>
                      </a:cubicBezTo>
                      <a:cubicBezTo>
                        <a:pt x="133577" y="150486"/>
                        <a:pt x="141592" y="153126"/>
                        <a:pt x="141592" y="155766"/>
                      </a:cubicBezTo>
                      <a:cubicBezTo>
                        <a:pt x="144263" y="161047"/>
                        <a:pt x="144263" y="168967"/>
                        <a:pt x="141592" y="174247"/>
                      </a:cubicBezTo>
                      <a:cubicBezTo>
                        <a:pt x="138920" y="179527"/>
                        <a:pt x="133577" y="182167"/>
                        <a:pt x="128234" y="184808"/>
                      </a:cubicBezTo>
                      <a:cubicBezTo>
                        <a:pt x="117548" y="192728"/>
                        <a:pt x="104190" y="198008"/>
                        <a:pt x="98847" y="213849"/>
                      </a:cubicBezTo>
                      <a:cubicBezTo>
                        <a:pt x="106862" y="213849"/>
                        <a:pt x="114876" y="213849"/>
                        <a:pt x="120219" y="213849"/>
                      </a:cubicBezTo>
                      <a:cubicBezTo>
                        <a:pt x="136249" y="213849"/>
                        <a:pt x="149606" y="221769"/>
                        <a:pt x="152278" y="234970"/>
                      </a:cubicBezTo>
                      <a:cubicBezTo>
                        <a:pt x="154949" y="245530"/>
                        <a:pt x="146935" y="256090"/>
                        <a:pt x="136249" y="258731"/>
                      </a:cubicBezTo>
                      <a:cubicBezTo>
                        <a:pt x="114876" y="261371"/>
                        <a:pt x="93504" y="264011"/>
                        <a:pt x="69460" y="266651"/>
                      </a:cubicBezTo>
                      <a:cubicBezTo>
                        <a:pt x="58774" y="269291"/>
                        <a:pt x="50759" y="264011"/>
                        <a:pt x="45416" y="253450"/>
                      </a:cubicBezTo>
                      <a:cubicBezTo>
                        <a:pt x="42745" y="253450"/>
                        <a:pt x="42745" y="250810"/>
                        <a:pt x="40073" y="248170"/>
                      </a:cubicBezTo>
                      <a:cubicBezTo>
                        <a:pt x="29387" y="221769"/>
                        <a:pt x="29387" y="221769"/>
                        <a:pt x="50759" y="203288"/>
                      </a:cubicBezTo>
                      <a:cubicBezTo>
                        <a:pt x="58774" y="198008"/>
                        <a:pt x="64117" y="190088"/>
                        <a:pt x="72132" y="184808"/>
                      </a:cubicBezTo>
                      <a:cubicBezTo>
                        <a:pt x="72132" y="184808"/>
                        <a:pt x="72132" y="182167"/>
                        <a:pt x="72132" y="182167"/>
                      </a:cubicBezTo>
                      <a:cubicBezTo>
                        <a:pt x="66789" y="182167"/>
                        <a:pt x="61445" y="184808"/>
                        <a:pt x="56102" y="187448"/>
                      </a:cubicBezTo>
                      <a:cubicBezTo>
                        <a:pt x="45416" y="190088"/>
                        <a:pt x="34730" y="195368"/>
                        <a:pt x="24044" y="200648"/>
                      </a:cubicBezTo>
                      <a:cubicBezTo>
                        <a:pt x="18701" y="200648"/>
                        <a:pt x="13358" y="200648"/>
                        <a:pt x="8015" y="198008"/>
                      </a:cubicBezTo>
                      <a:cubicBezTo>
                        <a:pt x="0" y="190088"/>
                        <a:pt x="0" y="187448"/>
                        <a:pt x="10686" y="182167"/>
                      </a:cubicBezTo>
                      <a:cubicBezTo>
                        <a:pt x="32059" y="174247"/>
                        <a:pt x="50759" y="166327"/>
                        <a:pt x="69460" y="158406"/>
                      </a:cubicBezTo>
                      <a:cubicBezTo>
                        <a:pt x="72132" y="158406"/>
                        <a:pt x="74803" y="153126"/>
                        <a:pt x="74803" y="150486"/>
                      </a:cubicBezTo>
                      <a:cubicBezTo>
                        <a:pt x="77475" y="145206"/>
                        <a:pt x="77475" y="137286"/>
                        <a:pt x="77475" y="129365"/>
                      </a:cubicBezTo>
                      <a:close/>
                      <a:moveTo>
                        <a:pt x="90832" y="76563"/>
                      </a:moveTo>
                      <a:cubicBezTo>
                        <a:pt x="90832" y="76563"/>
                        <a:pt x="90832" y="76563"/>
                        <a:pt x="88161" y="73923"/>
                      </a:cubicBezTo>
                      <a:cubicBezTo>
                        <a:pt x="82818" y="76563"/>
                        <a:pt x="74803" y="79203"/>
                        <a:pt x="69460" y="84483"/>
                      </a:cubicBezTo>
                      <a:cubicBezTo>
                        <a:pt x="64117" y="84483"/>
                        <a:pt x="58774" y="89764"/>
                        <a:pt x="61445" y="95044"/>
                      </a:cubicBezTo>
                      <a:cubicBezTo>
                        <a:pt x="61445" y="100324"/>
                        <a:pt x="66789" y="105604"/>
                        <a:pt x="69460" y="110885"/>
                      </a:cubicBezTo>
                      <a:cubicBezTo>
                        <a:pt x="72132" y="110885"/>
                        <a:pt x="80146" y="108244"/>
                        <a:pt x="82818" y="105604"/>
                      </a:cubicBezTo>
                      <a:cubicBezTo>
                        <a:pt x="85489" y="97684"/>
                        <a:pt x="88161" y="87124"/>
                        <a:pt x="90832" y="76563"/>
                      </a:cubicBezTo>
                      <a:close/>
                    </a:path>
                  </a:pathLst>
                </a:custGeom>
                <a:grpFill/>
                <a:ln>
                  <a:noFill/>
                </a:ln>
              </p:spPr>
              <p:txBody>
                <a:bodyPr vert="horz" wrap="square" lIns="91440" tIns="45720" rIns="91440" bIns="45720" numCol="1" anchor="t" anchorCtr="0"/>
                <a:lstStyle/>
                <a:p>
                  <a:endParaRPr lang="zh-CN"/>
                </a:p>
              </p:txBody>
            </p:sp>
            <p:sp>
              <p:nvSpPr>
                <p:cNvPr id="92" name="Freeform 12"/>
                <p:cNvSpPr/>
                <p:nvPr/>
              </p:nvSpPr>
              <p:spPr>
                <a:xfrm>
                  <a:off x="11893465" y="2009127"/>
                  <a:ext cx="103574" cy="259427"/>
                </a:xfrm>
                <a:custGeom>
                  <a:avLst/>
                  <a:gdLst/>
                  <a:ahLst/>
                  <a:cxnLst/>
                  <a:rect l="0" t="0" r="r" b="b"/>
                  <a:pathLst>
                    <a:path w="103574" h="259427">
                      <a:moveTo>
                        <a:pt x="79672" y="116477"/>
                      </a:moveTo>
                      <a:cubicBezTo>
                        <a:pt x="84984" y="108536"/>
                        <a:pt x="90295" y="100594"/>
                        <a:pt x="95607" y="90005"/>
                      </a:cubicBezTo>
                      <a:cubicBezTo>
                        <a:pt x="98263" y="105889"/>
                        <a:pt x="103574" y="119125"/>
                        <a:pt x="98263" y="135008"/>
                      </a:cubicBezTo>
                      <a:cubicBezTo>
                        <a:pt x="87640" y="161480"/>
                        <a:pt x="77017" y="190599"/>
                        <a:pt x="66394" y="217072"/>
                      </a:cubicBezTo>
                      <a:cubicBezTo>
                        <a:pt x="61082" y="230308"/>
                        <a:pt x="61082" y="243544"/>
                        <a:pt x="55771" y="259427"/>
                      </a:cubicBezTo>
                      <a:cubicBezTo>
                        <a:pt x="47803" y="256780"/>
                        <a:pt x="39836" y="256780"/>
                        <a:pt x="34525" y="254133"/>
                      </a:cubicBezTo>
                      <a:cubicBezTo>
                        <a:pt x="18590" y="248838"/>
                        <a:pt x="7967" y="235602"/>
                        <a:pt x="13279" y="219719"/>
                      </a:cubicBezTo>
                      <a:cubicBezTo>
                        <a:pt x="18590" y="201188"/>
                        <a:pt x="23902" y="182658"/>
                        <a:pt x="29213" y="164127"/>
                      </a:cubicBezTo>
                      <a:cubicBezTo>
                        <a:pt x="34525" y="148244"/>
                        <a:pt x="37180" y="129714"/>
                        <a:pt x="23902" y="113830"/>
                      </a:cubicBezTo>
                      <a:cubicBezTo>
                        <a:pt x="18590" y="103241"/>
                        <a:pt x="23902" y="100594"/>
                        <a:pt x="31869" y="100594"/>
                      </a:cubicBezTo>
                      <a:cubicBezTo>
                        <a:pt x="45148" y="103241"/>
                        <a:pt x="45148" y="97947"/>
                        <a:pt x="47803" y="87358"/>
                      </a:cubicBezTo>
                      <a:cubicBezTo>
                        <a:pt x="50459" y="68828"/>
                        <a:pt x="55771" y="52944"/>
                        <a:pt x="61082" y="31767"/>
                      </a:cubicBezTo>
                      <a:cubicBezTo>
                        <a:pt x="50459" y="34414"/>
                        <a:pt x="39836" y="39708"/>
                        <a:pt x="29213" y="42355"/>
                      </a:cubicBezTo>
                      <a:cubicBezTo>
                        <a:pt x="21246" y="45003"/>
                        <a:pt x="13279" y="42355"/>
                        <a:pt x="5311" y="42355"/>
                      </a:cubicBezTo>
                      <a:cubicBezTo>
                        <a:pt x="2656" y="39708"/>
                        <a:pt x="0" y="34414"/>
                        <a:pt x="0" y="31767"/>
                      </a:cubicBezTo>
                      <a:cubicBezTo>
                        <a:pt x="2656" y="29119"/>
                        <a:pt x="5311" y="26472"/>
                        <a:pt x="7967" y="26472"/>
                      </a:cubicBezTo>
                      <a:cubicBezTo>
                        <a:pt x="18590" y="21178"/>
                        <a:pt x="31869" y="21178"/>
                        <a:pt x="42492" y="18531"/>
                      </a:cubicBezTo>
                      <a:cubicBezTo>
                        <a:pt x="50459" y="13236"/>
                        <a:pt x="58426" y="7942"/>
                        <a:pt x="69049" y="5294"/>
                      </a:cubicBezTo>
                      <a:cubicBezTo>
                        <a:pt x="74361" y="2647"/>
                        <a:pt x="84984" y="0"/>
                        <a:pt x="84984" y="2647"/>
                      </a:cubicBezTo>
                      <a:cubicBezTo>
                        <a:pt x="90295" y="7942"/>
                        <a:pt x="92951" y="15883"/>
                        <a:pt x="92951" y="23825"/>
                      </a:cubicBezTo>
                      <a:cubicBezTo>
                        <a:pt x="95607" y="23825"/>
                        <a:pt x="92951" y="26472"/>
                        <a:pt x="90295" y="29119"/>
                      </a:cubicBezTo>
                      <a:cubicBezTo>
                        <a:pt x="71705" y="50297"/>
                        <a:pt x="74361" y="76769"/>
                        <a:pt x="71705" y="100594"/>
                      </a:cubicBezTo>
                      <a:cubicBezTo>
                        <a:pt x="71705" y="105889"/>
                        <a:pt x="74361" y="111183"/>
                        <a:pt x="74361" y="116477"/>
                      </a:cubicBezTo>
                      <a:cubicBezTo>
                        <a:pt x="77017" y="116477"/>
                        <a:pt x="77017" y="116477"/>
                        <a:pt x="79672" y="116477"/>
                      </a:cubicBezTo>
                      <a:close/>
                    </a:path>
                  </a:pathLst>
                </a:custGeom>
                <a:grpFill/>
                <a:ln>
                  <a:noFill/>
                </a:ln>
              </p:spPr>
              <p:txBody>
                <a:bodyPr vert="horz" wrap="square" lIns="91440" tIns="45720" rIns="91440" bIns="45720" numCol="1" anchor="t" anchorCtr="0"/>
                <a:lstStyle/>
                <a:p>
                  <a:endParaRPr lang="zh-CN"/>
                </a:p>
              </p:txBody>
            </p:sp>
          </p:grpSp>
        </p:grpSp>
      </p:grpSp>
    </p:spTree>
    <p:extLst>
      <p:ext uri="{BB962C8B-B14F-4D97-AF65-F5344CB8AC3E}">
        <p14:creationId xmlns:p14="http://schemas.microsoft.com/office/powerpoint/2010/main" val="824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a:noFill/>
          </a:ln>
        </p:spPr>
        <p:txBody>
          <a:bodyPr vert="horz" wrap="square" lIns="91440" tIns="45720" rIns="91440" bIns="45720" numCol="1" anchor="t" anchorCtr="0"/>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6" name="灯片编号占位符 5">
            <a:extLst>
              <a:ext uri="{FF2B5EF4-FFF2-40B4-BE49-F238E27FC236}">
                <a16:creationId xmlns:a16="http://schemas.microsoft.com/office/drawing/2014/main" id="{02F2F117-6EB5-14E9-3CB4-1CFC73C56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EB74EB-C929-4A7F-B311-D84047A0D71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52" r:id="rId1"/>
    <p:sldLayoutId id="2147483655" r:id="rId2"/>
    <p:sldLayoutId id="2147483715" r:id="rId3"/>
    <p:sldLayoutId id="2147483716" r:id="rId4"/>
    <p:sldLayoutId id="2147483717" r:id="rId5"/>
  </p:sldLayoutIdLst>
  <p:hf hdr="0" ftr="0" dt="0"/>
  <p:txStyles>
    <p:titleStyle>
      <a:lvl1pPr lvl="0" algn="l">
        <a:lnSpc>
          <a:spcPct val="90000"/>
        </a:lnSpc>
        <a:spcBef>
          <a:spcPct val="0"/>
        </a:spcBef>
        <a:spcAft>
          <a:spcPct val="0"/>
        </a:spcAft>
        <a:defRPr sz="4400" kern="1200">
          <a:solidFill>
            <a:schemeClr val="tx1"/>
          </a:solidFill>
          <a:latin typeface="微软雅黑"/>
          <a:ea typeface="微软雅黑"/>
        </a:defRPr>
      </a:lvl1pPr>
      <a:lvl2pPr lvl="1" algn="l">
        <a:lnSpc>
          <a:spcPct val="90000"/>
        </a:lnSpc>
        <a:spcBef>
          <a:spcPct val="0"/>
        </a:spcBef>
        <a:spcAft>
          <a:spcPct val="0"/>
        </a:spcAft>
        <a:defRPr sz="4400">
          <a:solidFill>
            <a:schemeClr val="tx1"/>
          </a:solidFill>
          <a:latin typeface="Century Gothic"/>
          <a:ea typeface="微软雅黑"/>
        </a:defRPr>
      </a:lvl2pPr>
      <a:lvl3pPr lvl="2" algn="l">
        <a:lnSpc>
          <a:spcPct val="90000"/>
        </a:lnSpc>
        <a:spcBef>
          <a:spcPct val="0"/>
        </a:spcBef>
        <a:spcAft>
          <a:spcPct val="0"/>
        </a:spcAft>
        <a:defRPr sz="4400">
          <a:solidFill>
            <a:schemeClr val="tx1"/>
          </a:solidFill>
          <a:latin typeface="Century Gothic"/>
          <a:ea typeface="微软雅黑"/>
        </a:defRPr>
      </a:lvl3pPr>
      <a:lvl4pPr lvl="3" algn="l">
        <a:lnSpc>
          <a:spcPct val="90000"/>
        </a:lnSpc>
        <a:spcBef>
          <a:spcPct val="0"/>
        </a:spcBef>
        <a:spcAft>
          <a:spcPct val="0"/>
        </a:spcAft>
        <a:defRPr sz="4400">
          <a:solidFill>
            <a:schemeClr val="tx1"/>
          </a:solidFill>
          <a:latin typeface="Century Gothic"/>
          <a:ea typeface="微软雅黑"/>
        </a:defRPr>
      </a:lvl4pPr>
      <a:lvl5pPr lvl="4" algn="l">
        <a:lnSpc>
          <a:spcPct val="90000"/>
        </a:lnSpc>
        <a:spcBef>
          <a:spcPct val="0"/>
        </a:spcBef>
        <a:spcAft>
          <a:spcPct val="0"/>
        </a:spcAft>
        <a:defRPr sz="4400">
          <a:solidFill>
            <a:schemeClr val="tx1"/>
          </a:solidFill>
          <a:latin typeface="Century Gothic"/>
          <a:ea typeface="微软雅黑"/>
        </a:defRPr>
      </a:lvl5pPr>
      <a:lvl6pPr marL="457200" lvl="5" algn="l">
        <a:lnSpc>
          <a:spcPct val="90000"/>
        </a:lnSpc>
        <a:spcBef>
          <a:spcPct val="0"/>
        </a:spcBef>
        <a:spcAft>
          <a:spcPct val="0"/>
        </a:spcAft>
        <a:defRPr sz="4400">
          <a:solidFill>
            <a:schemeClr val="tx1"/>
          </a:solidFill>
          <a:latin typeface="Century Gothic"/>
          <a:ea typeface="微软雅黑"/>
        </a:defRPr>
      </a:lvl6pPr>
      <a:lvl7pPr marL="914400" lvl="6" algn="l">
        <a:lnSpc>
          <a:spcPct val="90000"/>
        </a:lnSpc>
        <a:spcBef>
          <a:spcPct val="0"/>
        </a:spcBef>
        <a:spcAft>
          <a:spcPct val="0"/>
        </a:spcAft>
        <a:defRPr sz="4400">
          <a:solidFill>
            <a:schemeClr val="tx1"/>
          </a:solidFill>
          <a:latin typeface="Century Gothic"/>
          <a:ea typeface="微软雅黑"/>
        </a:defRPr>
      </a:lvl7pPr>
      <a:lvl8pPr marL="1371600" lvl="7" algn="l">
        <a:lnSpc>
          <a:spcPct val="90000"/>
        </a:lnSpc>
        <a:spcBef>
          <a:spcPct val="0"/>
        </a:spcBef>
        <a:spcAft>
          <a:spcPct val="0"/>
        </a:spcAft>
        <a:defRPr sz="4400">
          <a:solidFill>
            <a:schemeClr val="tx1"/>
          </a:solidFill>
          <a:latin typeface="Century Gothic"/>
          <a:ea typeface="微软雅黑"/>
        </a:defRPr>
      </a:lvl8pPr>
      <a:lvl9pPr marL="1828800" lvl="8" algn="l">
        <a:lnSpc>
          <a:spcPct val="90000"/>
        </a:lnSpc>
        <a:spcBef>
          <a:spcPct val="0"/>
        </a:spcBef>
        <a:spcAft>
          <a:spcPct val="0"/>
        </a:spcAft>
        <a:defRPr sz="4400">
          <a:solidFill>
            <a:schemeClr val="tx1"/>
          </a:solidFill>
          <a:latin typeface="Century Gothic"/>
          <a:ea typeface="微软雅黑"/>
        </a:defRPr>
      </a:lvl9pPr>
    </p:titleStyle>
    <p:bodyStyle>
      <a:lvl1pPr marL="228600" lvl="0" indent="-228600" algn="l">
        <a:lnSpc>
          <a:spcPct val="90000"/>
        </a:lnSpc>
        <a:spcBef>
          <a:spcPts val="1000"/>
        </a:spcBef>
        <a:spcAft>
          <a:spcPct val="0"/>
        </a:spcAft>
        <a:buFont typeface="Arial" charset="0"/>
        <a:buChar char="•"/>
        <a:defRPr sz="2800" kern="1200">
          <a:solidFill>
            <a:schemeClr val="tx1"/>
          </a:solidFill>
          <a:latin typeface="微软雅黑"/>
          <a:ea typeface="微软雅黑"/>
        </a:defRPr>
      </a:lvl1pPr>
      <a:lvl2pPr marL="685800" lvl="1" indent="-228600" algn="l">
        <a:lnSpc>
          <a:spcPct val="90000"/>
        </a:lnSpc>
        <a:spcBef>
          <a:spcPts val="500"/>
        </a:spcBef>
        <a:spcAft>
          <a:spcPct val="0"/>
        </a:spcAft>
        <a:buFont typeface="Arial" charset="0"/>
        <a:buChar char="•"/>
        <a:defRPr sz="2400" kern="1200">
          <a:solidFill>
            <a:schemeClr val="tx1"/>
          </a:solidFill>
          <a:latin typeface="微软雅黑"/>
          <a:ea typeface="微软雅黑"/>
        </a:defRPr>
      </a:lvl2pPr>
      <a:lvl3pPr marL="1143000" lvl="2" indent="-228600" algn="l">
        <a:lnSpc>
          <a:spcPct val="90000"/>
        </a:lnSpc>
        <a:spcBef>
          <a:spcPts val="500"/>
        </a:spcBef>
        <a:spcAft>
          <a:spcPct val="0"/>
        </a:spcAft>
        <a:buFont typeface="Arial" charset="0"/>
        <a:buChar char="•"/>
        <a:defRPr sz="2000" kern="1200">
          <a:solidFill>
            <a:schemeClr val="tx1"/>
          </a:solidFill>
          <a:latin typeface="微软雅黑"/>
          <a:ea typeface="微软雅黑"/>
        </a:defRPr>
      </a:lvl3pPr>
      <a:lvl4pPr marL="1600200" lvl="3" indent="-228600" algn="l">
        <a:lnSpc>
          <a:spcPct val="90000"/>
        </a:lnSpc>
        <a:spcBef>
          <a:spcPts val="500"/>
        </a:spcBef>
        <a:spcAft>
          <a:spcPct val="0"/>
        </a:spcAft>
        <a:buFont typeface="Arial" charset="0"/>
        <a:buChar char="•"/>
        <a:defRPr kern="1200">
          <a:solidFill>
            <a:schemeClr val="tx1"/>
          </a:solidFill>
          <a:latin typeface="微软雅黑"/>
          <a:ea typeface="微软雅黑"/>
        </a:defRPr>
      </a:lvl4pPr>
      <a:lvl5pPr marL="2057400" lvl="4" indent="-228600" algn="l">
        <a:lnSpc>
          <a:spcPct val="90000"/>
        </a:lnSpc>
        <a:spcBef>
          <a:spcPts val="500"/>
        </a:spcBef>
        <a:spcAft>
          <a:spcPct val="0"/>
        </a:spcAft>
        <a:buFont typeface="Arial" charset="0"/>
        <a:buChar char="•"/>
        <a:defRPr kern="12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p:bodyStyle>
    <p:otherStyle>
      <a:lvl1pPr marL="0" lvl="0" algn="l" defTabSz="914400">
        <a:defRPr sz="1800" kern="1200">
          <a:solidFill>
            <a:schemeClr val="tx1"/>
          </a:solidFill>
          <a:latin typeface="微软雅黑"/>
          <a:ea typeface="微软雅黑"/>
        </a:defRPr>
      </a:lvl1pPr>
      <a:lvl2pPr marL="457200" lvl="1" algn="l" defTabSz="914400">
        <a:defRPr sz="1800" kern="1200">
          <a:solidFill>
            <a:schemeClr val="tx1"/>
          </a:solidFill>
          <a:latin typeface="微软雅黑"/>
          <a:ea typeface="微软雅黑"/>
        </a:defRPr>
      </a:lvl2pPr>
      <a:lvl3pPr marL="914400" lvl="2" algn="l" defTabSz="914400">
        <a:defRPr sz="1800" kern="1200">
          <a:solidFill>
            <a:schemeClr val="tx1"/>
          </a:solidFill>
          <a:latin typeface="微软雅黑"/>
          <a:ea typeface="微软雅黑"/>
        </a:defRPr>
      </a:lvl3pPr>
      <a:lvl4pPr marL="1371600" lvl="3" algn="l" defTabSz="914400">
        <a:defRPr sz="1800" kern="1200">
          <a:solidFill>
            <a:schemeClr val="tx1"/>
          </a:solidFill>
          <a:latin typeface="微软雅黑"/>
          <a:ea typeface="微软雅黑"/>
        </a:defRPr>
      </a:lvl4pPr>
      <a:lvl5pPr marL="1828800" lvl="4" algn="l" defTabSz="914400">
        <a:defRPr sz="1800" kern="1200">
          <a:solidFill>
            <a:schemeClr val="tx1"/>
          </a:solidFill>
          <a:latin typeface="微软雅黑"/>
          <a:ea typeface="微软雅黑"/>
        </a:defRPr>
      </a:lvl5pPr>
      <a:lvl6pPr marL="2286000" lvl="5" algn="l" defTabSz="914400">
        <a:defRPr sz="1800" kern="1200">
          <a:solidFill>
            <a:schemeClr val="tx1"/>
          </a:solidFill>
          <a:latin typeface="微软雅黑"/>
          <a:ea typeface="微软雅黑"/>
        </a:defRPr>
      </a:lvl6pPr>
      <a:lvl7pPr marL="2743200" lvl="6" algn="l" defTabSz="914400">
        <a:defRPr sz="1800" kern="1200">
          <a:solidFill>
            <a:schemeClr val="tx1"/>
          </a:solidFill>
          <a:latin typeface="微软雅黑"/>
          <a:ea typeface="微软雅黑"/>
        </a:defRPr>
      </a:lvl7pPr>
      <a:lvl8pPr marL="3200400" lvl="7" algn="l" defTabSz="914400">
        <a:defRPr sz="1800" kern="1200">
          <a:solidFill>
            <a:schemeClr val="tx1"/>
          </a:solidFill>
          <a:latin typeface="微软雅黑"/>
          <a:ea typeface="微软雅黑"/>
        </a:defRPr>
      </a:lvl8pPr>
      <a:lvl9pPr marL="3657600" lvl="8" algn="l" defTabSz="914400">
        <a:defRPr sz="1800" kern="1200">
          <a:solidFill>
            <a:schemeClr val="tx1"/>
          </a:solidFill>
          <a:latin typeface="微软雅黑"/>
          <a:ea typeface="微软雅黑"/>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63.jpg"/><Relationship Id="rId4" Type="http://schemas.openxmlformats.org/officeDocument/2006/relationships/image" Target="../media/image62.jp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3" Type="http://schemas.microsoft.com/office/2007/relationships/media" Target="../media/media2.mp4"/><Relationship Id="rId7" Type="http://schemas.openxmlformats.org/officeDocument/2006/relationships/image" Target="../media/image6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1.xml"/><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677" y="2109348"/>
            <a:ext cx="7015008" cy="1200329"/>
          </a:xfrm>
        </p:spPr>
        <p:txBody>
          <a:bodyPr/>
          <a:lstStyle/>
          <a:p>
            <a:pPr>
              <a:lnSpc>
                <a:spcPct val="100000"/>
              </a:lnSpc>
            </a:pPr>
            <a:r>
              <a:rPr lang="zh-CN" altLang="en-US" dirty="0"/>
              <a:t>基于智能手机摄像头的用户身份认证系统</a:t>
            </a:r>
            <a:endParaRPr lang="zh-CN" dirty="0"/>
          </a:p>
        </p:txBody>
      </p:sp>
      <p:sp>
        <p:nvSpPr>
          <p:cNvPr id="4" name="文本占位符 3"/>
          <p:cNvSpPr>
            <a:spLocks noGrp="1"/>
          </p:cNvSpPr>
          <p:nvPr>
            <p:ph type="body" idx="16"/>
          </p:nvPr>
        </p:nvSpPr>
        <p:spPr>
          <a:xfrm>
            <a:off x="712663" y="3309677"/>
            <a:ext cx="6221139" cy="345094"/>
          </a:xfrm>
        </p:spPr>
        <p:txBody>
          <a:bodyPr/>
          <a:lstStyle/>
          <a:p>
            <a:r>
              <a:rPr lang="zh-CN" dirty="0"/>
              <a:t>答辩人：</a:t>
            </a:r>
            <a:r>
              <a:rPr lang="zh-CN" altLang="en-US" dirty="0"/>
              <a:t>钮海洋</a:t>
            </a:r>
            <a:r>
              <a:rPr lang="zh-CN" dirty="0"/>
              <a:t>　　　导　师：</a:t>
            </a:r>
            <a:r>
              <a:rPr lang="zh-CN" altLang="en-US" dirty="0"/>
              <a:t>李</a:t>
            </a:r>
            <a:r>
              <a:rPr lang="en-US" altLang="zh-CN" dirty="0"/>
              <a:t>  </a:t>
            </a:r>
            <a:r>
              <a:rPr lang="zh-CN" altLang="en-US" dirty="0"/>
              <a:t>凡</a:t>
            </a:r>
            <a:r>
              <a:rPr lang="zh-CN" dirty="0"/>
              <a:t>　　　时间：202</a:t>
            </a:r>
            <a:r>
              <a:rPr lang="en-US" altLang="zh-CN" dirty="0"/>
              <a:t>3</a:t>
            </a:r>
            <a:r>
              <a:rPr lang="zh-CN" dirty="0"/>
              <a:t>/</a:t>
            </a:r>
            <a:r>
              <a:rPr lang="en-US" altLang="zh-CN" dirty="0"/>
              <a:t>5</a:t>
            </a:r>
            <a:r>
              <a:rPr lang="zh-CN" dirty="0"/>
              <a:t>/2</a:t>
            </a:r>
            <a:r>
              <a:rPr lang="en-US" altLang="zh-CN" dirty="0"/>
              <a:t>4</a:t>
            </a:r>
            <a:endParaRPr lang="zh-CN" dirty="0"/>
          </a:p>
        </p:txBody>
      </p:sp>
      <p:sp>
        <p:nvSpPr>
          <p:cNvPr id="8" name="文本框 7">
            <a:extLst>
              <a:ext uri="{FF2B5EF4-FFF2-40B4-BE49-F238E27FC236}">
                <a16:creationId xmlns:a16="http://schemas.microsoft.com/office/drawing/2014/main" id="{F3FC372B-8CEA-E30D-68A4-2DF1B47AC3F2}"/>
              </a:ext>
            </a:extLst>
          </p:cNvPr>
          <p:cNvSpPr txBox="1"/>
          <p:nvPr/>
        </p:nvSpPr>
        <p:spPr>
          <a:xfrm>
            <a:off x="594677" y="4117416"/>
            <a:ext cx="5900514" cy="369332"/>
          </a:xfrm>
          <a:prstGeom prst="rect">
            <a:avLst/>
          </a:prstGeom>
          <a:noFill/>
        </p:spPr>
        <p:txBody>
          <a:bodyPr wrap="square" rtlCol="0">
            <a:spAutoFit/>
          </a:bodyPr>
          <a:lstStyle/>
          <a:p>
            <a:r>
              <a:rPr lang="zh-CN" altLang="en-US" dirty="0"/>
              <a:t>查重结果：</a:t>
            </a:r>
            <a:r>
              <a:rPr lang="en-US" altLang="zh-CN" dirty="0"/>
              <a:t>6.5%</a:t>
            </a:r>
            <a:endParaRPr lang="zh-CN" altLang="en-US" dirty="0"/>
          </a:p>
        </p:txBody>
      </p:sp>
      <p:sp>
        <p:nvSpPr>
          <p:cNvPr id="9" name="文本框 8">
            <a:extLst>
              <a:ext uri="{FF2B5EF4-FFF2-40B4-BE49-F238E27FC236}">
                <a16:creationId xmlns:a16="http://schemas.microsoft.com/office/drawing/2014/main" id="{143E4F4B-CF3E-EEF0-A1A3-2AD8E5F6E9D1}"/>
              </a:ext>
            </a:extLst>
          </p:cNvPr>
          <p:cNvSpPr txBox="1"/>
          <p:nvPr/>
        </p:nvSpPr>
        <p:spPr>
          <a:xfrm>
            <a:off x="594677" y="4764727"/>
            <a:ext cx="5717633" cy="369332"/>
          </a:xfrm>
          <a:prstGeom prst="rect">
            <a:avLst/>
          </a:prstGeom>
          <a:noFill/>
        </p:spPr>
        <p:txBody>
          <a:bodyPr wrap="square" rtlCol="0">
            <a:spAutoFit/>
          </a:bodyPr>
          <a:lstStyle/>
          <a:p>
            <a:r>
              <a:rPr lang="zh-CN" altLang="en-US" dirty="0"/>
              <a:t>评阅结果：良</a:t>
            </a:r>
            <a:r>
              <a:rPr lang="en-US" altLang="zh-CN" dirty="0"/>
              <a:t>(A)   89   /   </a:t>
            </a:r>
            <a:r>
              <a:rPr lang="zh-CN" altLang="en-US" dirty="0"/>
              <a:t>优</a:t>
            </a:r>
            <a:r>
              <a:rPr lang="en-US" altLang="zh-CN" dirty="0"/>
              <a:t>(A+) 90</a:t>
            </a:r>
          </a:p>
        </p:txBody>
      </p:sp>
      <p:sp>
        <p:nvSpPr>
          <p:cNvPr id="3" name="文本框 2">
            <a:extLst>
              <a:ext uri="{FF2B5EF4-FFF2-40B4-BE49-F238E27FC236}">
                <a16:creationId xmlns:a16="http://schemas.microsoft.com/office/drawing/2014/main" id="{289828AF-7747-31F9-5FE3-5D069366C950}"/>
              </a:ext>
            </a:extLst>
          </p:cNvPr>
          <p:cNvSpPr txBox="1"/>
          <p:nvPr/>
        </p:nvSpPr>
        <p:spPr>
          <a:xfrm>
            <a:off x="594677" y="5455895"/>
            <a:ext cx="3003929" cy="369332"/>
          </a:xfrm>
          <a:prstGeom prst="rect">
            <a:avLst/>
          </a:prstGeom>
          <a:noFill/>
        </p:spPr>
        <p:txBody>
          <a:bodyPr wrap="square" rtlCol="0">
            <a:spAutoFit/>
          </a:bodyPr>
          <a:lstStyle/>
          <a:p>
            <a:r>
              <a:rPr lang="zh-CN" altLang="en-US" dirty="0"/>
              <a:t>是否评优：否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20"/>
          <p:cNvSpPr txBox="1"/>
          <p:nvPr/>
        </p:nvSpPr>
        <p:spPr>
          <a:xfrm>
            <a:off x="674077" y="5253790"/>
            <a:ext cx="10858500" cy="748228"/>
          </a:xfrm>
          <a:prstGeom prst="rect">
            <a:avLst/>
          </a:prstGeom>
        </p:spPr>
        <p:txBody>
          <a:bodyPr vert="horz" lIns="0" tIns="0" rIns="0" bIns="0">
            <a:normAutofit/>
          </a:bodyPr>
          <a:lstStyle>
            <a:lvl1pPr marL="0" lvl="0" indent="0" algn="l" defTabSz="914400">
              <a:lnSpc>
                <a:spcPct val="120000"/>
              </a:lnSpc>
              <a:spcBef>
                <a:spcPts val="1000"/>
              </a:spcBef>
              <a:spcAft>
                <a:spcPts val="0"/>
              </a:spcAft>
              <a:buNone/>
              <a:defRPr lang="zh-CN" sz="1800" kern="1200" spc="300">
                <a:solidFill>
                  <a:schemeClr val="tx1">
                    <a:lumMod val="85000"/>
                    <a:lumOff val="15000"/>
                  </a:schemeClr>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371600" lvl="3" indent="0" algn="l" defTabSz="914400">
              <a:lnSpc>
                <a:spcPct val="90000"/>
              </a:lnSpc>
              <a:spcBef>
                <a:spcPts val="500"/>
              </a:spcBef>
              <a:buFont typeface="Arial" charset="0"/>
              <a:buNone/>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endParaRPr lang="zh-CN" dirty="0">
              <a:solidFill>
                <a:srgbClr val="000000">
                  <a:lumMod val="85000"/>
                  <a:lumOff val="15000"/>
                </a:srgbClr>
              </a:solidFill>
              <a:latin typeface="Arial"/>
            </a:endParaRPr>
          </a:p>
        </p:txBody>
      </p:sp>
      <p:sp>
        <p:nvSpPr>
          <p:cNvPr id="11" name="文本占位符 23"/>
          <p:cNvSpPr txBox="1"/>
          <p:nvPr/>
        </p:nvSpPr>
        <p:spPr>
          <a:xfrm>
            <a:off x="4299953" y="1201779"/>
            <a:ext cx="3536462" cy="3851998"/>
          </a:xfrm>
          <a:prstGeom prst="rect">
            <a:avLst/>
          </a:prstGeom>
          <a:solidFill>
            <a:schemeClr val="accent1"/>
          </a:solidFill>
          <a:ln>
            <a:noFill/>
          </a:ln>
        </p:spPr>
        <p:txBody>
          <a:bodyPr vert="horz" wrap="square" lIns="0" tIns="0" rIns="0" bIns="0" anchor="ctr" anchorCtr="0"/>
          <a:lstStyle>
            <a:lvl1pPr marL="0" lvl="0" indent="0" algn="ctr" defTabSz="914400">
              <a:lnSpc>
                <a:spcPct val="120000"/>
              </a:lnSpc>
              <a:spcBef>
                <a:spcPts val="0"/>
              </a:spcBef>
              <a:buNone/>
              <a:defRPr lang="zh-CN" sz="4000" kern="1200" spc="300">
                <a:solidFill>
                  <a:schemeClr val="bg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a:spcAft>
                <a:spcPts val="0"/>
              </a:spcAft>
            </a:pPr>
            <a:endParaRPr lang="en-US" altLang="zh-CN" sz="1600" dirty="0">
              <a:latin typeface="+mn-ea"/>
              <a:ea typeface="+mn-ea"/>
            </a:endParaRPr>
          </a:p>
          <a:p>
            <a:pPr>
              <a:spcAft>
                <a:spcPts val="0"/>
              </a:spcAft>
            </a:pPr>
            <a:endParaRPr lang="en-US" altLang="zh-CN" sz="1600" dirty="0">
              <a:latin typeface="+mn-ea"/>
              <a:ea typeface="+mn-ea"/>
            </a:endParaRPr>
          </a:p>
          <a:p>
            <a:pPr>
              <a:spcAft>
                <a:spcPts val="0"/>
              </a:spcAft>
            </a:pPr>
            <a:r>
              <a:rPr lang="zh-CN" altLang="en-US" sz="1600" dirty="0">
                <a:latin typeface="+mn-ea"/>
                <a:ea typeface="+mn-ea"/>
              </a:rPr>
              <a:t>每个人的心跳运动具有独特性，因此，工作重点是有效地提取心脏生物特征。从视频流提取的心波包含了独特的心脏运动特征，还包含皮肤血管特征。</a:t>
            </a:r>
          </a:p>
          <a:p>
            <a:pPr marL="0" lvl="0" indent="0" algn="ctr" defTabSz="914400">
              <a:lnSpc>
                <a:spcPct val="120000"/>
              </a:lnSpc>
              <a:spcBef>
                <a:spcPts val="0"/>
              </a:spcBef>
              <a:spcAft>
                <a:spcPts val="0"/>
              </a:spcAft>
              <a:buNone/>
            </a:pPr>
            <a:endParaRPr lang="zh-CN" sz="1600" b="0" i="0" u="none" strike="noStrike" kern="1200" spc="300" baseline="0" dirty="0">
              <a:solidFill>
                <a:srgbClr val="FFFFFF"/>
              </a:solidFill>
              <a:latin typeface="微软雅黑"/>
              <a:ea typeface="微软雅黑"/>
            </a:endParaRPr>
          </a:p>
        </p:txBody>
      </p:sp>
      <p:sp>
        <p:nvSpPr>
          <p:cNvPr id="3" name="文本框 2">
            <a:extLst>
              <a:ext uri="{FF2B5EF4-FFF2-40B4-BE49-F238E27FC236}">
                <a16:creationId xmlns:a16="http://schemas.microsoft.com/office/drawing/2014/main" id="{62A215FB-9C62-FC6D-124F-C17287EE7DEE}"/>
              </a:ext>
            </a:extLst>
          </p:cNvPr>
          <p:cNvSpPr txBox="1"/>
          <p:nvPr/>
        </p:nvSpPr>
        <p:spPr>
          <a:xfrm>
            <a:off x="4284211" y="1393057"/>
            <a:ext cx="3288525" cy="461665"/>
          </a:xfrm>
          <a:prstGeom prst="rect">
            <a:avLst/>
          </a:prstGeom>
          <a:noFill/>
        </p:spPr>
        <p:txBody>
          <a:bodyPr wrap="square" rtlCol="0">
            <a:spAutoFit/>
          </a:bodyPr>
          <a:lstStyle/>
          <a:p>
            <a:r>
              <a:rPr lang="zh-CN" altLang="en-US" sz="2400" b="1" spc="300" dirty="0">
                <a:solidFill>
                  <a:srgbClr val="FFFFFF"/>
                </a:solidFill>
                <a:latin typeface="微软雅黑"/>
              </a:rPr>
              <a:t>摄像头捕捉心脏运动</a:t>
            </a:r>
          </a:p>
        </p:txBody>
      </p:sp>
      <p:pic>
        <p:nvPicPr>
          <p:cNvPr id="5" name="图片 4">
            <a:extLst>
              <a:ext uri="{FF2B5EF4-FFF2-40B4-BE49-F238E27FC236}">
                <a16:creationId xmlns:a16="http://schemas.microsoft.com/office/drawing/2014/main" id="{A8A320DD-37B5-AC4D-7B10-EE75B45F3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1688" y="1773912"/>
            <a:ext cx="3874479" cy="2905859"/>
          </a:xfrm>
          <a:prstGeom prst="rect">
            <a:avLst/>
          </a:prstGeom>
        </p:spPr>
      </p:pic>
      <p:pic>
        <p:nvPicPr>
          <p:cNvPr id="6" name="图片 5">
            <a:extLst>
              <a:ext uri="{FF2B5EF4-FFF2-40B4-BE49-F238E27FC236}">
                <a16:creationId xmlns:a16="http://schemas.microsoft.com/office/drawing/2014/main" id="{4318B457-0858-EB6D-D20D-C90BF25C5D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476" y="1721159"/>
            <a:ext cx="3874477" cy="2905859"/>
          </a:xfrm>
          <a:prstGeom prst="rect">
            <a:avLst/>
          </a:prstGeom>
        </p:spPr>
      </p:pic>
      <p:sp>
        <p:nvSpPr>
          <p:cNvPr id="12" name="矩形 11">
            <a:extLst>
              <a:ext uri="{FF2B5EF4-FFF2-40B4-BE49-F238E27FC236}">
                <a16:creationId xmlns:a16="http://schemas.microsoft.com/office/drawing/2014/main" id="{212E683F-79F1-C93A-5BF7-862FC2E01B08}"/>
              </a:ext>
            </a:extLst>
          </p:cNvPr>
          <p:cNvSpPr/>
          <p:nvPr/>
        </p:nvSpPr>
        <p:spPr>
          <a:xfrm>
            <a:off x="7834690" y="5036056"/>
            <a:ext cx="3765524" cy="298309"/>
          </a:xfrm>
          <a:prstGeom prst="rect">
            <a:avLst/>
          </a:prstGeom>
          <a:solidFill>
            <a:schemeClr val="accent1"/>
          </a:solidFill>
          <a:ln>
            <a:noFill/>
          </a:ln>
        </p:spPr>
        <p:txBody>
          <a:bodyPr anchor="ctr"/>
          <a:lstStyle/>
          <a:p>
            <a:pPr algn="ctr"/>
            <a:r>
              <a:rPr lang="zh-CN" altLang="en-US" sz="1200" spc="300" dirty="0">
                <a:solidFill>
                  <a:schemeClr val="lt1"/>
                </a:solidFill>
              </a:rPr>
              <a:t>志愿者</a:t>
            </a:r>
            <a:r>
              <a:rPr lang="en-US" altLang="zh-CN" sz="1200" spc="300" dirty="0">
                <a:solidFill>
                  <a:schemeClr val="lt1"/>
                </a:solidFill>
              </a:rPr>
              <a:t>2</a:t>
            </a:r>
            <a:r>
              <a:rPr lang="zh-CN" altLang="en-US" sz="1200" spc="300" dirty="0">
                <a:solidFill>
                  <a:schemeClr val="lt1"/>
                </a:solidFill>
              </a:rPr>
              <a:t>的三色心波</a:t>
            </a:r>
            <a:r>
              <a:rPr lang="en-US" altLang="zh-CN" sz="1200" spc="300" dirty="0">
                <a:solidFill>
                  <a:schemeClr val="lt1"/>
                </a:solidFill>
              </a:rPr>
              <a:t>	</a:t>
            </a:r>
            <a:endParaRPr lang="zh-CN" sz="1200" spc="300" dirty="0">
              <a:solidFill>
                <a:schemeClr val="lt1"/>
              </a:solidFill>
            </a:endParaRPr>
          </a:p>
        </p:txBody>
      </p:sp>
      <p:sp>
        <p:nvSpPr>
          <p:cNvPr id="13" name="矩形 12">
            <a:extLst>
              <a:ext uri="{FF2B5EF4-FFF2-40B4-BE49-F238E27FC236}">
                <a16:creationId xmlns:a16="http://schemas.microsoft.com/office/drawing/2014/main" id="{2F262DBD-0F4A-2E84-F17E-428078DB9DBD}"/>
              </a:ext>
            </a:extLst>
          </p:cNvPr>
          <p:cNvSpPr/>
          <p:nvPr/>
        </p:nvSpPr>
        <p:spPr>
          <a:xfrm>
            <a:off x="536154" y="5036056"/>
            <a:ext cx="3765524" cy="298309"/>
          </a:xfrm>
          <a:prstGeom prst="rect">
            <a:avLst/>
          </a:prstGeom>
          <a:solidFill>
            <a:schemeClr val="accent1"/>
          </a:solidFill>
          <a:ln>
            <a:noFill/>
          </a:ln>
        </p:spPr>
        <p:txBody>
          <a:bodyPr anchor="ctr"/>
          <a:lstStyle/>
          <a:p>
            <a:pPr algn="ctr"/>
            <a:r>
              <a:rPr lang="zh-CN" altLang="en-US" sz="1200" spc="300" dirty="0">
                <a:solidFill>
                  <a:schemeClr val="lt1"/>
                </a:solidFill>
              </a:rPr>
              <a:t>志愿者</a:t>
            </a:r>
            <a:r>
              <a:rPr lang="en-US" altLang="zh-CN" sz="1200" spc="300" dirty="0">
                <a:solidFill>
                  <a:schemeClr val="lt1"/>
                </a:solidFill>
              </a:rPr>
              <a:t>1</a:t>
            </a:r>
            <a:r>
              <a:rPr lang="zh-CN" altLang="en-US" sz="1200" spc="300" dirty="0">
                <a:solidFill>
                  <a:schemeClr val="lt1"/>
                </a:solidFill>
              </a:rPr>
              <a:t>的三色心波</a:t>
            </a:r>
            <a:r>
              <a:rPr lang="en-US" altLang="zh-CN" sz="1200" spc="300" dirty="0">
                <a:solidFill>
                  <a:schemeClr val="lt1"/>
                </a:solidFill>
              </a:rPr>
              <a:t>	</a:t>
            </a:r>
            <a:endParaRPr lang="zh-CN" sz="1200" spc="300" dirty="0">
              <a:solidFill>
                <a:schemeClr val="lt1"/>
              </a:solidFill>
            </a:endParaRPr>
          </a:p>
        </p:txBody>
      </p:sp>
      <p:sp>
        <p:nvSpPr>
          <p:cNvPr id="14" name="文本框 13">
            <a:extLst>
              <a:ext uri="{FF2B5EF4-FFF2-40B4-BE49-F238E27FC236}">
                <a16:creationId xmlns:a16="http://schemas.microsoft.com/office/drawing/2014/main" id="{674D6E03-64D8-AB71-5204-693E7FD61101}"/>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sz="3600" b="1" dirty="0">
                <a:solidFill>
                  <a:schemeClr val="bg1"/>
                </a:solidFill>
              </a:rPr>
              <a:t>1</a:t>
            </a:r>
            <a:endParaRPr lang="zh-CN" sz="3600" b="1" dirty="0">
              <a:solidFill>
                <a:schemeClr val="bg1"/>
              </a:solidFill>
            </a:endParaRPr>
          </a:p>
        </p:txBody>
      </p:sp>
      <p:sp>
        <p:nvSpPr>
          <p:cNvPr id="17" name="标题 1">
            <a:extLst>
              <a:ext uri="{FF2B5EF4-FFF2-40B4-BE49-F238E27FC236}">
                <a16:creationId xmlns:a16="http://schemas.microsoft.com/office/drawing/2014/main" id="{BE7D1E21-60AB-49F0-88C6-0087AFAFF613}"/>
              </a:ext>
            </a:extLst>
          </p:cNvPr>
          <p:cNvSpPr>
            <a:spLocks noGrp="1"/>
          </p:cNvSpPr>
          <p:nvPr>
            <p:ph type="title"/>
          </p:nvPr>
        </p:nvSpPr>
        <p:spPr>
          <a:xfrm>
            <a:off x="1606550" y="1"/>
            <a:ext cx="8643848" cy="881222"/>
          </a:xfrm>
        </p:spPr>
        <p:txBody>
          <a:bodyPr/>
          <a:lstStyle/>
          <a:p>
            <a:r>
              <a:rPr lang="zh-CN" altLang="en-US" sz="2800" b="1" dirty="0">
                <a:latin typeface="微软雅黑"/>
              </a:rPr>
              <a:t>相关</a:t>
            </a:r>
            <a:r>
              <a:rPr lang="zh-CN" altLang="en-US" dirty="0"/>
              <a:t>理论</a:t>
            </a:r>
            <a:endParaRPr 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5428252" cy="1203618"/>
            <a:chOff x="5181690" y="2820871"/>
            <a:chExt cx="3446492" cy="847862"/>
          </a:xfrm>
        </p:grpSpPr>
        <p:sp>
          <p:nvSpPr>
            <p:cNvPr id="4" name="椭圆 3"/>
            <p:cNvSpPr/>
            <p:nvPr/>
          </p:nvSpPr>
          <p:spPr>
            <a:xfrm>
              <a:off x="5181690" y="2820871"/>
              <a:ext cx="550893" cy="550893"/>
            </a:xfrm>
            <a:prstGeom prst="ellipse">
              <a:avLst/>
            </a:prstGeom>
            <a:solidFill>
              <a:schemeClr val="accent4"/>
            </a:solidFill>
            <a:ln>
              <a:noFill/>
            </a:ln>
          </p:spPr>
          <p:txBody>
            <a:bodyPr anchor="ctr"/>
            <a:lstStyle/>
            <a:p>
              <a:pPr algn="ctr"/>
              <a:r>
                <a:rPr lang="en-US" altLang="zh-CN" sz="4400" dirty="0">
                  <a:solidFill>
                    <a:schemeClr val="lt1"/>
                  </a:solidFill>
                </a:rPr>
                <a:t>2</a:t>
              </a:r>
              <a:endParaRPr lang="zh-CN" sz="4400" dirty="0">
                <a:solidFill>
                  <a:schemeClr val="lt1"/>
                </a:solidFill>
                <a:latin typeface="Century Gothic"/>
              </a:endParaRPr>
            </a:p>
          </p:txBody>
        </p:sp>
        <p:sp>
          <p:nvSpPr>
            <p:cNvPr id="8" name="文本框 7"/>
            <p:cNvSpPr txBox="1"/>
            <p:nvPr/>
          </p:nvSpPr>
          <p:spPr>
            <a:xfrm>
              <a:off x="5988603" y="2888229"/>
              <a:ext cx="2639579" cy="780504"/>
            </a:xfrm>
            <a:prstGeom prst="rect">
              <a:avLst/>
            </a:prstGeom>
            <a:noFill/>
          </p:spPr>
          <p:txBody>
            <a:bodyPr wrap="square" lIns="0" tIns="0" rIns="0" bIns="0">
              <a:spAutoFit/>
            </a:bodyPr>
            <a:lstStyle/>
            <a:p>
              <a:r>
                <a:rPr lang="zh-CN" altLang="en-US" sz="3600" b="1" dirty="0">
                  <a:latin typeface="微软雅黑"/>
                </a:rPr>
                <a:t>系统设计</a:t>
              </a:r>
              <a:endParaRPr lang="zh-CN" altLang="zh-CN" sz="3600" b="1" dirty="0">
                <a:latin typeface="微软雅黑"/>
              </a:endParaRPr>
            </a:p>
            <a:p>
              <a:endParaRPr lang="zh-CN" sz="3600" b="1" spc="300" dirty="0">
                <a:solidFill>
                  <a:schemeClr val="accent3"/>
                </a:solidFill>
              </a:endParaRPr>
            </a:p>
          </p:txBody>
        </p:sp>
      </p:grpSp>
    </p:spTree>
    <p:extLst>
      <p:ext uri="{BB962C8B-B14F-4D97-AF65-F5344CB8AC3E}">
        <p14:creationId xmlns:p14="http://schemas.microsoft.com/office/powerpoint/2010/main" val="3714282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srgbClr val="000000">
                <a:alpha val="15000"/>
              </a:srgbClr>
            </a:outerShdw>
          </a:effectLst>
        </p:spPr>
        <p:txBody>
          <a:bodyPr anchor="ctr"/>
          <a:lstStyle/>
          <a:p>
            <a:pPr algn="ctr"/>
            <a:endParaRPr lang="zh-CN">
              <a:solidFill>
                <a:schemeClr val="lt1"/>
              </a:solidFill>
            </a:endParaRPr>
          </a:p>
        </p:txBody>
      </p:sp>
      <p:sp>
        <p:nvSpPr>
          <p:cNvPr id="5" name="文本框 4"/>
          <p:cNvSpPr txBox="1"/>
          <p:nvPr/>
        </p:nvSpPr>
        <p:spPr>
          <a:xfrm>
            <a:off x="1139788" y="1866432"/>
            <a:ext cx="3807349" cy="722249"/>
          </a:xfrm>
          <a:prstGeom prst="rect">
            <a:avLst/>
          </a:prstGeom>
          <a:noFill/>
        </p:spPr>
        <p:txBody>
          <a:bodyPr wrap="square" lIns="0" tIns="0" rIns="0" bIns="0">
            <a:spAutoFit/>
          </a:bodyPr>
          <a:lstStyle/>
          <a:p>
            <a:pPr>
              <a:lnSpc>
                <a:spcPct val="130000"/>
              </a:lnSpc>
            </a:pPr>
            <a:r>
              <a:rPr lang="zh-CN" altLang="en-US" sz="4000" b="1" spc="300" dirty="0">
                <a:solidFill>
                  <a:schemeClr val="accent1"/>
                </a:solidFill>
                <a:latin typeface="微软雅黑"/>
                <a:ea typeface="微软雅黑"/>
              </a:rPr>
              <a:t>系统概述</a:t>
            </a:r>
            <a:endParaRPr lang="zh-CN" sz="4000" b="1" spc="300" dirty="0">
              <a:solidFill>
                <a:schemeClr val="accent1"/>
              </a:solidFill>
              <a:latin typeface="微软雅黑"/>
              <a:ea typeface="微软雅黑"/>
            </a:endParaRPr>
          </a:p>
        </p:txBody>
      </p:sp>
      <p:sp>
        <p:nvSpPr>
          <p:cNvPr id="6" name="文本框 5"/>
          <p:cNvSpPr txBox="1"/>
          <p:nvPr/>
        </p:nvSpPr>
        <p:spPr>
          <a:xfrm>
            <a:off x="1139788" y="2797274"/>
            <a:ext cx="3927929" cy="3146502"/>
          </a:xfrm>
          <a:prstGeom prst="rect">
            <a:avLst/>
          </a:prstGeom>
          <a:noFill/>
        </p:spPr>
        <p:txBody>
          <a:bodyPr wrap="square" lIns="0" tIns="0" rIns="0" bIns="0">
            <a:spAutoFit/>
          </a:bodyPr>
          <a:lstStyle/>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摄像头数据采集模块</a:t>
            </a:r>
            <a:r>
              <a:rPr lang="zh-CN" altLang="en-US" sz="1600" dirty="0">
                <a:solidFill>
                  <a:srgbClr val="000000"/>
                </a:solidFill>
              </a:rPr>
              <a:t>：指尖覆盖检测，视频质量评估</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动态心波提取模块</a:t>
            </a:r>
            <a:r>
              <a:rPr lang="zh-CN" altLang="en-US" sz="1600" dirty="0">
                <a:solidFill>
                  <a:srgbClr val="000000"/>
                </a:solidFill>
              </a:rPr>
              <a:t>：心波提取并标准化。</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心脏生物特征提取模块</a:t>
            </a:r>
            <a:r>
              <a:rPr lang="zh-CN" altLang="en-US" sz="1600" dirty="0">
                <a:solidFill>
                  <a:srgbClr val="000000"/>
                </a:solidFill>
              </a:rPr>
              <a:t>：收缩舒张特征和非基准特征提取</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特合法用户文件配置模块</a:t>
            </a:r>
            <a:r>
              <a:rPr lang="zh-CN" altLang="en-US" sz="1600" dirty="0">
                <a:solidFill>
                  <a:srgbClr val="000000"/>
                </a:solidFill>
              </a:rPr>
              <a:t>：特征</a:t>
            </a:r>
            <a:r>
              <a:rPr lang="en-US" altLang="zh-CN" sz="1600" dirty="0">
                <a:solidFill>
                  <a:srgbClr val="000000"/>
                </a:solidFill>
              </a:rPr>
              <a:t>PCA</a:t>
            </a:r>
            <a:r>
              <a:rPr lang="zh-CN" altLang="en-US" sz="1600" dirty="0">
                <a:solidFill>
                  <a:srgbClr val="000000"/>
                </a:solidFill>
              </a:rPr>
              <a:t>转换，生成配置文件</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用户验证模块</a:t>
            </a:r>
            <a:r>
              <a:rPr lang="zh-CN" altLang="en-US" sz="1600" dirty="0">
                <a:solidFill>
                  <a:srgbClr val="000000"/>
                </a:solidFill>
              </a:rPr>
              <a:t>：阈值优化与验证周期数选择</a:t>
            </a:r>
            <a:endParaRPr lang="zh-CN" sz="1600" spc="300" dirty="0">
              <a:solidFill>
                <a:schemeClr val="tx1">
                  <a:lumMod val="85000"/>
                  <a:lumOff val="15000"/>
                </a:schemeClr>
              </a:solidFill>
            </a:endParaRPr>
          </a:p>
        </p:txBody>
      </p:sp>
      <p:cxnSp>
        <p:nvCxnSpPr>
          <p:cNvPr id="7" name="直接连接符 6"/>
          <p:cNvCxnSpPr/>
          <p:nvPr/>
        </p:nvCxnSpPr>
        <p:spPr>
          <a:xfrm>
            <a:off x="1121924" y="2661234"/>
            <a:ext cx="3708000" cy="0"/>
          </a:xfrm>
          <a:prstGeom prst="line">
            <a:avLst/>
          </a:prstGeom>
          <a:ln w="28575">
            <a:solidFill>
              <a:schemeClr val="accent4"/>
            </a:solidFill>
            <a:prstDash val="solid"/>
            <a:miter/>
          </a:ln>
        </p:spPr>
      </p:cxnSp>
      <p:sp>
        <p:nvSpPr>
          <p:cNvPr id="8" name="文本框 7">
            <a:extLst>
              <a:ext uri="{FF2B5EF4-FFF2-40B4-BE49-F238E27FC236}">
                <a16:creationId xmlns:a16="http://schemas.microsoft.com/office/drawing/2014/main" id="{10258083-DD48-7A4A-24D7-E7AB7CD5259A}"/>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p:pic>
        <p:nvPicPr>
          <p:cNvPr id="9" name="图片 8">
            <a:extLst>
              <a:ext uri="{FF2B5EF4-FFF2-40B4-BE49-F238E27FC236}">
                <a16:creationId xmlns:a16="http://schemas.microsoft.com/office/drawing/2014/main" id="{6E13C8AF-783D-EA13-F659-C1A1A1CDB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475" y="1940387"/>
            <a:ext cx="3514094" cy="4161984"/>
          </a:xfrm>
          <a:prstGeom prst="rect">
            <a:avLst/>
          </a:prstGeom>
        </p:spPr>
      </p:pic>
      <p:sp>
        <p:nvSpPr>
          <p:cNvPr id="12" name="标题 8">
            <a:extLst>
              <a:ext uri="{FF2B5EF4-FFF2-40B4-BE49-F238E27FC236}">
                <a16:creationId xmlns:a16="http://schemas.microsoft.com/office/drawing/2014/main" id="{781535D8-8B9B-9834-BF1A-C3CF9C7EAEFD}"/>
              </a:ext>
            </a:extLst>
          </p:cNvPr>
          <p:cNvSpPr>
            <a:spLocks noGrp="1"/>
          </p:cNvSpPr>
          <p:nvPr>
            <p:ph type="title"/>
          </p:nvPr>
        </p:nvSpPr>
        <p:spPr>
          <a:xfrm>
            <a:off x="1606550" y="150417"/>
            <a:ext cx="8643848" cy="867930"/>
          </a:xfrm>
        </p:spPr>
        <p:txBody>
          <a:bodyPr/>
          <a:lstStyle/>
          <a:p>
            <a:r>
              <a:rPr lang="zh-CN" altLang="en-US" dirty="0"/>
              <a:t>系统设计</a:t>
            </a:r>
            <a:br>
              <a:rPr lang="zh-CN" altLang="zh-CN" sz="2800" b="1" dirty="0">
                <a:latin typeface="微软雅黑"/>
              </a:rPr>
            </a:br>
            <a:endParaRPr 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文本框 15"/>
              <p:cNvSpPr txBox="1"/>
              <p:nvPr/>
            </p:nvSpPr>
            <p:spPr>
              <a:xfrm>
                <a:off x="1008186" y="1982172"/>
                <a:ext cx="4548553" cy="3932808"/>
              </a:xfrm>
              <a:prstGeom prst="rect">
                <a:avLst/>
              </a:prstGeom>
              <a:noFill/>
            </p:spPr>
            <p:txBody>
              <a:bodyPr wrap="square" lIns="0" tIns="0" rIns="0" bIns="0">
                <a:spAutoFit/>
              </a:bodyPr>
              <a:lstStyle>
                <a:lvl1pPr lvl="0">
                  <a:lnSpc>
                    <a:spcPct val="130000"/>
                  </a:lnSpc>
                  <a:defRPr sz="1200" spc="300">
                    <a:solidFill>
                      <a:schemeClr val="tx1">
                        <a:lumMod val="85000"/>
                        <a:lumOff val="15000"/>
                      </a:schemeClr>
                    </a:solidFill>
                  </a:defRPr>
                </a:lvl1pPr>
              </a:lstStyle>
              <a:p>
                <a:pPr marL="0" lvl="0" indent="0" algn="l" defTabSz="914400">
                  <a:lnSpc>
                    <a:spcPct val="120000"/>
                  </a:lnSpc>
                  <a:spcBef>
                    <a:spcPts val="1000"/>
                  </a:spcBef>
                  <a:spcAft>
                    <a:spcPts val="0"/>
                  </a:spcAft>
                  <a:buFont typeface="Arial" charset="0"/>
                  <a:buNone/>
                </a:pPr>
                <a:r>
                  <a:rPr lang="zh-CN" altLang="en-US" sz="1600" b="1" i="0" u="none" strike="noStrike" kern="1200" spc="300" baseline="0" dirty="0">
                    <a:solidFill>
                      <a:srgbClr val="000000"/>
                    </a:solidFill>
                    <a:latin typeface="+mn-ea"/>
                    <a:ea typeface="+mn-ea"/>
                  </a:rPr>
                  <a:t>指尖触碰检测</a:t>
                </a:r>
                <a:endParaRPr lang="en-US" altLang="zh-CN" sz="1600" b="1" dirty="0">
                  <a:solidFill>
                    <a:srgbClr val="000000"/>
                  </a:solidFill>
                  <a:latin typeface="+mn-ea"/>
                  <a:ea typeface="+mn-ea"/>
                </a:endParaRPr>
              </a:p>
              <a:p>
                <a:pPr marL="0" lvl="0" indent="0">
                  <a:spcAft>
                    <a:spcPts val="0"/>
                  </a:spcAft>
                  <a:buNone/>
                </a:pPr>
                <a:r>
                  <a:rPr lang="zh-CN" altLang="en-US" sz="1600" b="0" i="0" dirty="0">
                    <a:effectLst/>
                    <a:latin typeface="+mn-ea"/>
                    <a:ea typeface="+mn-ea"/>
                  </a:rPr>
                  <a:t>是否是手指覆盖区域具体公式如下</a:t>
                </a:r>
                <a:r>
                  <a:rPr lang="zh-CN" altLang="en-US" sz="1600" dirty="0">
                    <a:latin typeface="+mn-ea"/>
                    <a:ea typeface="+mn-ea"/>
                  </a:rPr>
                  <a:t>：</a:t>
                </a:r>
                <a:endParaRPr lang="en-US" altLang="zh-CN" sz="1600" dirty="0">
                  <a:latin typeface="+mn-ea"/>
                  <a:ea typeface="+mn-ea"/>
                </a:endParaRPr>
              </a:p>
              <a:p>
                <a:pPr marL="0" lvl="0" indent="0">
                  <a:spcAft>
                    <a:spcPts val="0"/>
                  </a:spcAft>
                  <a:buNone/>
                </a:pPr>
                <a14:m>
                  <m:oMathPara xmlns:m="http://schemas.openxmlformats.org/officeDocument/2006/math">
                    <m:oMathParaPr>
                      <m:jc m:val="centerGroup"/>
                    </m:oMathParaPr>
                    <m:oMath xmlns:m="http://schemas.openxmlformats.org/officeDocument/2006/math">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P</m:t>
                          </m:r>
                        </m:e>
                        <m:sub>
                          <m:r>
                            <a:rPr lang="en-US" altLang="zh-CN" sz="1600" i="1">
                              <a:solidFill>
                                <a:schemeClr val="tx1"/>
                              </a:solidFill>
                              <a:latin typeface="Cambria Math" panose="02040503050406030204" pitchFamily="18" charset="0"/>
                            </a:rPr>
                            <m:t>𝑟</m:t>
                          </m:r>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𝑟</m:t>
                              </m:r>
                            </m:e>
                            <m: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num>
                        <m:den>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𝑟</m:t>
                              </m:r>
                            </m:e>
                            <m: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g</m:t>
                              </m:r>
                            </m:e>
                            <m: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𝑏</m:t>
                              </m:r>
                            </m:e>
                            <m: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den>
                      </m:f>
                    </m:oMath>
                  </m:oMathPara>
                </a14:m>
                <a:endParaRPr lang="en-US" altLang="zh-CN" sz="1600" i="1" dirty="0">
                  <a:solidFill>
                    <a:schemeClr val="tx1"/>
                  </a:solidFill>
                  <a:latin typeface="Cambria Math" panose="02040503050406030204" pitchFamily="18" charset="0"/>
                </a:endParaRPr>
              </a:p>
              <a:p>
                <a:pPr marL="0" lvl="0" indent="0">
                  <a:spcAft>
                    <a:spcPts val="0"/>
                  </a:spcAft>
                  <a:buNone/>
                </a:pP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 </m:t>
                      </m:r>
                      <m:r>
                        <a:rPr lang="en-US" altLang="zh-CN" sz="1600" i="1">
                          <a:solidFill>
                            <a:schemeClr val="tx1"/>
                          </a:solidFill>
                          <a:latin typeface="Cambria Math" panose="02040503050406030204" pitchFamily="18" charset="0"/>
                        </a:rPr>
                        <m:t>𝑥</m:t>
                      </m:r>
                      <m:r>
                        <m:rPr>
                          <m:nor/>
                        </m:rPr>
                        <a:rPr lang="en-US" altLang="zh-CN" sz="1600" i="1" dirty="0">
                          <a:solidFill>
                            <a:schemeClr val="tx1"/>
                          </a:solidFill>
                          <a:latin typeface="Cambria Math" panose="02040503050406030204" pitchFamily="18" charset="0"/>
                        </a:rPr>
                        <m:t>∈</m:t>
                      </m:r>
                      <m:r>
                        <m:rPr>
                          <m:nor/>
                        </m:rPr>
                        <a:rPr lang="en-US" altLang="zh-CN" sz="1600" i="1">
                          <a:solidFill>
                            <a:schemeClr val="tx1"/>
                          </a:solidFill>
                          <a:latin typeface="Cambria Math" panose="02040503050406030204" pitchFamily="18" charset="0"/>
                        </a:rPr>
                        <m:t>X</m:t>
                      </m:r>
                      <m:r>
                        <m:rPr>
                          <m:nor/>
                        </m:rP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r>
                        <m:rPr>
                          <m:nor/>
                        </m:rPr>
                        <a:rPr lang="en-US" altLang="zh-CN" sz="1600" i="1" dirty="0">
                          <a:solidFill>
                            <a:schemeClr val="tx1"/>
                          </a:solidFill>
                          <a:latin typeface="Cambria Math" panose="02040503050406030204" pitchFamily="18" charset="0"/>
                        </a:rPr>
                        <m:t>∈</m:t>
                      </m:r>
                      <m:r>
                        <m:rPr>
                          <m:nor/>
                        </m:rPr>
                        <a:rPr lang="en-US" altLang="zh-CN" sz="1600" i="1">
                          <a:solidFill>
                            <a:schemeClr val="tx1"/>
                          </a:solidFill>
                          <a:latin typeface="Cambria Math" panose="02040503050406030204" pitchFamily="18" charset="0"/>
                        </a:rPr>
                        <m:t>Y</m:t>
                      </m:r>
                      <m:r>
                        <m:rPr>
                          <m:nor/>
                        </m:rPr>
                        <a:rPr lang="en-US" altLang="zh-CN" sz="1600" i="1" dirty="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𝑡</m:t>
                      </m:r>
                      <m:r>
                        <m:rPr>
                          <m:nor/>
                        </m:rPr>
                        <a:rPr lang="en-US" altLang="zh-CN" sz="1600" i="1" dirty="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𝑇</m:t>
                      </m:r>
                      <m:r>
                        <m:rPr>
                          <m:nor/>
                        </m:rPr>
                        <a:rPr lang="en-US" altLang="zh-CN" sz="1600" i="1" dirty="0">
                          <a:solidFill>
                            <a:schemeClr val="tx1"/>
                          </a:solidFill>
                          <a:latin typeface="Cambria Math" panose="02040503050406030204" pitchFamily="18" charset="0"/>
                        </a:rPr>
                        <m:t>)</m:t>
                      </m:r>
                    </m:oMath>
                  </m:oMathPara>
                </a14:m>
                <a:endParaRPr lang="en-US" altLang="zh-CN" sz="1600" i="1" dirty="0">
                  <a:solidFill>
                    <a:schemeClr val="tx1"/>
                  </a:solidFill>
                  <a:latin typeface="Cambria Math" panose="02040503050406030204" pitchFamily="18" charset="0"/>
                </a:endParaRPr>
              </a:p>
              <a:p>
                <a:pPr lvl="0">
                  <a:spcAft>
                    <a:spcPts val="0"/>
                  </a:spcAft>
                  <a:buFont typeface="Wingdings" panose="05000000000000000000" pitchFamily="2" charset="2"/>
                  <a:buChar char="l"/>
                </a:pPr>
                <a:r>
                  <a:rPr lang="zh-CN" altLang="en-US" sz="1600" dirty="0">
                    <a:latin typeface="+mn-ea"/>
                    <a:ea typeface="+mn-ea"/>
                  </a:rPr>
                  <a:t> 指尖以红色为主</a:t>
                </a:r>
                <a:endParaRPr lang="en-US" altLang="zh-CN" sz="1600" dirty="0">
                  <a:latin typeface="+mn-ea"/>
                  <a:ea typeface="+mn-ea"/>
                </a:endParaRPr>
              </a:p>
              <a:p>
                <a:pPr lvl="0">
                  <a:spcAft>
                    <a:spcPts val="0"/>
                  </a:spcAft>
                  <a:buFont typeface="Wingdings" panose="05000000000000000000" pitchFamily="2" charset="2"/>
                  <a:buChar char="l"/>
                </a:pPr>
                <a:endParaRPr lang="en-US" altLang="zh-CN" sz="1600" dirty="0">
                  <a:latin typeface="+mn-ea"/>
                  <a:ea typeface="+mn-ea"/>
                </a:endParaRPr>
              </a:p>
              <a:p>
                <a:pPr lvl="0">
                  <a:spcAft>
                    <a:spcPts val="0"/>
                  </a:spcAft>
                  <a:buFont typeface="Wingdings" panose="05000000000000000000" pitchFamily="2" charset="2"/>
                  <a:buChar char="l"/>
                </a:pPr>
                <a:r>
                  <a:rPr lang="zh-CN" altLang="en-US" sz="1600" dirty="0">
                    <a:latin typeface="+mn-ea"/>
                    <a:ea typeface="+mn-ea"/>
                  </a:rPr>
                  <a:t> 覆盖的像素点红色光较强</a:t>
                </a:r>
                <a:r>
                  <a:rPr lang="en-US" altLang="zh-CN" sz="1600" dirty="0">
                    <a:latin typeface="+mn-ea"/>
                    <a:ea typeface="+mn-ea"/>
                  </a:rPr>
                  <a:t>,</a:t>
                </a:r>
                <a:r>
                  <a:rPr lang="en-US" altLang="zh-CN" sz="1600" b="0" dirty="0">
                    <a:effectLst/>
                  </a:rPr>
                  <a:t> </a:t>
                </a:r>
                <a14:m>
                  <m:oMath xmlns:m="http://schemas.openxmlformats.org/officeDocument/2006/math">
                    <m:sSub>
                      <m:sSubPr>
                        <m:ctrlPr>
                          <a:rPr lang="en-US" altLang="zh-CN" sz="1600" b="0" i="1" dirty="0" smtClean="0">
                            <a:effectLst/>
                            <a:latin typeface="Cambria Math" panose="02040503050406030204" pitchFamily="18" charset="0"/>
                          </a:rPr>
                        </m:ctrlPr>
                      </m:sSubPr>
                      <m:e>
                        <m:r>
                          <a:rPr lang="en-US" altLang="zh-CN" sz="1600" b="0" i="1" dirty="0" smtClean="0">
                            <a:effectLst/>
                            <a:latin typeface="Cambria Math" panose="02040503050406030204" pitchFamily="18" charset="0"/>
                          </a:rPr>
                          <m:t>𝑃</m:t>
                        </m:r>
                      </m:e>
                      <m:sub>
                        <m:r>
                          <a:rPr lang="en-US" altLang="zh-CN" sz="1600" b="0" i="1" dirty="0" smtClean="0">
                            <a:effectLst/>
                            <a:latin typeface="Cambria Math" panose="02040503050406030204" pitchFamily="18" charset="0"/>
                          </a:rPr>
                          <m:t>𝑟</m:t>
                        </m:r>
                      </m:sub>
                    </m:sSub>
                    <m:r>
                      <a:rPr lang="en-US" altLang="zh-CN" sz="1600" b="0" i="1" dirty="0">
                        <a:effectLst/>
                        <a:latin typeface="Cambria Math" panose="02040503050406030204" pitchFamily="18" charset="0"/>
                      </a:rPr>
                      <m:t>⁡(</m:t>
                    </m:r>
                    <m:r>
                      <a:rPr lang="en-US" altLang="zh-CN" sz="1600" b="0" i="1" dirty="0">
                        <a:effectLst/>
                        <a:latin typeface="Cambria Math" panose="02040503050406030204" pitchFamily="18" charset="0"/>
                      </a:rPr>
                      <m:t>𝑥</m:t>
                    </m:r>
                    <m:r>
                      <a:rPr lang="en-US" altLang="zh-CN" sz="1600" b="0" i="1" dirty="0">
                        <a:effectLst/>
                        <a:latin typeface="Cambria Math" panose="02040503050406030204" pitchFamily="18" charset="0"/>
                      </a:rPr>
                      <m:t>, </m:t>
                    </m:r>
                    <m:r>
                      <a:rPr lang="en-US" altLang="zh-CN" sz="1600" b="0" i="1" dirty="0">
                        <a:effectLst/>
                        <a:latin typeface="Cambria Math" panose="02040503050406030204" pitchFamily="18" charset="0"/>
                      </a:rPr>
                      <m:t>𝑦</m:t>
                    </m:r>
                    <m:r>
                      <a:rPr lang="en-US" altLang="zh-CN" sz="1600" b="0" i="1" dirty="0">
                        <a:effectLst/>
                        <a:latin typeface="Cambria Math" panose="02040503050406030204" pitchFamily="18" charset="0"/>
                      </a:rPr>
                      <m:t>)</m:t>
                    </m:r>
                    <m:r>
                      <a:rPr lang="zh-CN" altLang="en-US" sz="1600" i="1" dirty="0">
                        <a:latin typeface="Cambria Math" panose="02040503050406030204" pitchFamily="18" charset="0"/>
                      </a:rPr>
                      <m:t>值</m:t>
                    </m:r>
                  </m:oMath>
                </a14:m>
                <a:r>
                  <a:rPr lang="zh-CN" altLang="en-US" sz="1600" dirty="0">
                    <a:latin typeface="+mn-ea"/>
                    <a:ea typeface="+mn-ea"/>
                  </a:rPr>
                  <a:t>较大</a:t>
                </a:r>
                <a:endParaRPr lang="en-US" altLang="zh-CN" sz="1600" dirty="0">
                  <a:latin typeface="+mn-ea"/>
                  <a:ea typeface="+mn-ea"/>
                </a:endParaRPr>
              </a:p>
              <a:p>
                <a:pPr lvl="0">
                  <a:spcAft>
                    <a:spcPts val="0"/>
                  </a:spcAft>
                  <a:buFont typeface="Wingdings" panose="05000000000000000000" pitchFamily="2" charset="2"/>
                  <a:buChar char="l"/>
                </a:pPr>
                <a:endParaRPr lang="en-US" altLang="zh-CN" sz="1600" dirty="0">
                  <a:latin typeface="+mn-ea"/>
                  <a:ea typeface="+mn-ea"/>
                </a:endParaRPr>
              </a:p>
              <a:p>
                <a:pPr lvl="0">
                  <a:spcAft>
                    <a:spcPts val="0"/>
                  </a:spcAft>
                  <a:buFont typeface="Wingdings" panose="05000000000000000000" pitchFamily="2" charset="2"/>
                  <a:buChar char="l"/>
                </a:pPr>
                <a:r>
                  <a:rPr lang="zh-CN" altLang="en-US" sz="1600" dirty="0">
                    <a:latin typeface="+mn-ea"/>
                    <a:ea typeface="+mn-ea"/>
                  </a:rPr>
                  <a:t> 根据红色像素点比例判断是否覆盖</a:t>
                </a:r>
                <a:endParaRPr lang="en-US" altLang="zh-CN" sz="1600" dirty="0">
                  <a:latin typeface="+mn-ea"/>
                  <a:ea typeface="+mn-ea"/>
                </a:endParaRPr>
              </a:p>
              <a:p>
                <a:pPr algn="just"/>
                <a:endParaRPr lang="en-US" sz="2000" dirty="0">
                  <a:solidFill>
                    <a:schemeClr val="tx1"/>
                  </a:solidFill>
                </a:endParaRPr>
              </a:p>
            </p:txBody>
          </p:sp>
        </mc:Choice>
        <mc:Fallback>
          <p:sp>
            <p:nvSpPr>
              <p:cNvPr id="16" name="文本框 15"/>
              <p:cNvSpPr txBox="1">
                <a:spLocks noRot="1" noChangeAspect="1" noMove="1" noResize="1" noEditPoints="1" noAdjustHandles="1" noChangeArrowheads="1" noChangeShapeType="1" noTextEdit="1"/>
              </p:cNvSpPr>
              <p:nvPr/>
            </p:nvSpPr>
            <p:spPr>
              <a:xfrm>
                <a:off x="1008186" y="1982172"/>
                <a:ext cx="4548553" cy="3932808"/>
              </a:xfrm>
              <a:prstGeom prst="rect">
                <a:avLst/>
              </a:prstGeom>
              <a:blipFill>
                <a:blip r:embed="rId3"/>
                <a:stretch>
                  <a:fillRect l="-2677" t="-930" r="-1874"/>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A1E36C97-32B6-E07A-2715-19E4A6827AB1}"/>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p:pic>
        <p:nvPicPr>
          <p:cNvPr id="7" name="图片 6">
            <a:extLst>
              <a:ext uri="{FF2B5EF4-FFF2-40B4-BE49-F238E27FC236}">
                <a16:creationId xmlns:a16="http://schemas.microsoft.com/office/drawing/2014/main" id="{488ADBBA-72A4-8A37-D22F-52FA46B6B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6059" y="1224097"/>
            <a:ext cx="1533264" cy="2267548"/>
          </a:xfrm>
          <a:prstGeom prst="rect">
            <a:avLst/>
          </a:prstGeom>
        </p:spPr>
      </p:pic>
      <p:pic>
        <p:nvPicPr>
          <p:cNvPr id="8" name="图片 7">
            <a:extLst>
              <a:ext uri="{FF2B5EF4-FFF2-40B4-BE49-F238E27FC236}">
                <a16:creationId xmlns:a16="http://schemas.microsoft.com/office/drawing/2014/main" id="{7A42FED1-1EB7-C647-7C1C-1692A8CD8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6059" y="3603482"/>
            <a:ext cx="1549610" cy="2278411"/>
          </a:xfrm>
          <a:prstGeom prst="rect">
            <a:avLst/>
          </a:prstGeom>
        </p:spPr>
      </p:pic>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C432B58C-6B3D-341D-1E01-D75CBE320DA3}"/>
                  </a:ext>
                </a:extLst>
              </p:cNvPr>
              <p:cNvSpPr txBox="1"/>
              <p:nvPr/>
            </p:nvSpPr>
            <p:spPr>
              <a:xfrm>
                <a:off x="8182707" y="2114983"/>
                <a:ext cx="1468101" cy="954107"/>
              </a:xfrm>
              <a:prstGeom prst="rect">
                <a:avLst/>
              </a:prstGeom>
              <a:noFill/>
            </p:spPr>
            <p:txBody>
              <a:bodyPr wrap="square" rtlCol="0">
                <a:spAutoFit/>
              </a:bodyPr>
              <a:lstStyle/>
              <a:p>
                <a:r>
                  <a:rPr lang="zh-CN" altLang="en-US" sz="1400" dirty="0"/>
                  <a:t>手指半覆盖</a:t>
                </a:r>
                <a:endParaRPr lang="en-US" altLang="zh-CN" sz="1400" dirty="0"/>
              </a:p>
              <a:p>
                <a14:m>
                  <m:oMath xmlns:m="http://schemas.openxmlformats.org/officeDocument/2006/math">
                    <m:sSub>
                      <m:sSubPr>
                        <m:ctrlPr>
                          <a:rPr lang="en-US" altLang="zh-CN" sz="1400" b="0" i="1" dirty="0" smtClean="0">
                            <a:effectLst/>
                            <a:latin typeface="Cambria Math" panose="02040503050406030204" pitchFamily="18" charset="0"/>
                          </a:rPr>
                        </m:ctrlPr>
                      </m:sSubPr>
                      <m:e>
                        <m:r>
                          <a:rPr lang="en-US" altLang="zh-CN" sz="1400" b="0" i="1" dirty="0" smtClean="0">
                            <a:effectLst/>
                            <a:latin typeface="Cambria Math" panose="02040503050406030204" pitchFamily="18" charset="0"/>
                          </a:rPr>
                          <m:t>𝑃</m:t>
                        </m:r>
                      </m:e>
                      <m:sub>
                        <m:r>
                          <a:rPr lang="en-US" altLang="zh-CN" sz="1400" b="0" i="1" dirty="0" smtClean="0">
                            <a:effectLst/>
                            <a:latin typeface="Cambria Math" panose="02040503050406030204" pitchFamily="18" charset="0"/>
                          </a:rPr>
                          <m:t>𝑟</m:t>
                        </m:r>
                      </m:sub>
                    </m:sSub>
                    <m:r>
                      <a:rPr lang="en-US" altLang="zh-CN" sz="1400" b="0" i="1" dirty="0">
                        <a:effectLst/>
                        <a:latin typeface="Cambria Math" panose="02040503050406030204" pitchFamily="18" charset="0"/>
                      </a:rPr>
                      <m:t>⁡(</m:t>
                    </m:r>
                    <m:r>
                      <a:rPr lang="en-US" altLang="zh-CN" sz="1400" b="0" i="1" dirty="0">
                        <a:effectLst/>
                        <a:latin typeface="Cambria Math" panose="02040503050406030204" pitchFamily="18" charset="0"/>
                      </a:rPr>
                      <m:t>𝑥</m:t>
                    </m:r>
                    <m:r>
                      <a:rPr lang="en-US" altLang="zh-CN" sz="1400" b="0" i="1" dirty="0">
                        <a:effectLst/>
                        <a:latin typeface="Cambria Math" panose="02040503050406030204" pitchFamily="18" charset="0"/>
                      </a:rPr>
                      <m:t>, </m:t>
                    </m:r>
                    <m:r>
                      <a:rPr lang="en-US" altLang="zh-CN" sz="1400" b="0" i="1" dirty="0">
                        <a:effectLst/>
                        <a:latin typeface="Cambria Math" panose="02040503050406030204" pitchFamily="18" charset="0"/>
                      </a:rPr>
                      <m:t>𝑦</m:t>
                    </m:r>
                    <m:r>
                      <a:rPr lang="en-US" altLang="zh-CN" sz="1400" b="0" i="1" dirty="0">
                        <a:effectLst/>
                        <a:latin typeface="Cambria Math" panose="02040503050406030204" pitchFamily="18" charset="0"/>
                      </a:rPr>
                      <m:t>)=</m:t>
                    </m:r>
                  </m:oMath>
                </a14:m>
                <a:r>
                  <a:rPr lang="en-US" altLang="zh-CN" sz="1400" b="0" i="0" dirty="0">
                    <a:effectLst/>
                    <a:latin typeface="Times New Roman" panose="02020603050405020304" pitchFamily="18" charset="0"/>
                  </a:rPr>
                  <a:t>0.5763</a:t>
                </a:r>
                <a:r>
                  <a:rPr lang="zh-CN" altLang="en-US" sz="1400" b="0" i="0" dirty="0">
                    <a:effectLst/>
                    <a:latin typeface="Times New Roman" panose="02020603050405020304" pitchFamily="18" charset="0"/>
                  </a:rPr>
                  <a:t>，</a:t>
                </a:r>
                <a:r>
                  <a:rPr lang="en-US" altLang="zh-CN" sz="1400" b="0" i="0" dirty="0">
                    <a:effectLst/>
                    <a:latin typeface="Times New Roman" panose="02020603050405020304" pitchFamily="18" charset="0"/>
                  </a:rPr>
                  <a:t> </a:t>
                </a:r>
              </a:p>
              <a:p>
                <a:r>
                  <a:rPr lang="zh-CN" altLang="en-US" sz="1400" b="0" i="0" dirty="0">
                    <a:effectLst/>
                    <a:latin typeface="Times New Roman" panose="02020603050405020304" pitchFamily="18" charset="0"/>
                  </a:rPr>
                  <a:t>红色像素点占</a:t>
                </a:r>
                <a:r>
                  <a:rPr lang="en-US" altLang="zh-CN" sz="1400" b="0" i="0" dirty="0">
                    <a:effectLst/>
                    <a:latin typeface="Times New Roman" panose="02020603050405020304" pitchFamily="18" charset="0"/>
                  </a:rPr>
                  <a:t>11.80%;</a:t>
                </a:r>
                <a:endParaRPr lang="zh-CN" altLang="en-US" sz="1400" dirty="0"/>
              </a:p>
            </p:txBody>
          </p:sp>
        </mc:Choice>
        <mc:Fallback>
          <p:sp>
            <p:nvSpPr>
              <p:cNvPr id="9" name="文本框 8">
                <a:extLst>
                  <a:ext uri="{FF2B5EF4-FFF2-40B4-BE49-F238E27FC236}">
                    <a16:creationId xmlns:a16="http://schemas.microsoft.com/office/drawing/2014/main" id="{C432B58C-6B3D-341D-1E01-D75CBE320DA3}"/>
                  </a:ext>
                </a:extLst>
              </p:cNvPr>
              <p:cNvSpPr txBox="1">
                <a:spLocks noRot="1" noChangeAspect="1" noMove="1" noResize="1" noEditPoints="1" noAdjustHandles="1" noChangeArrowheads="1" noChangeShapeType="1" noTextEdit="1"/>
              </p:cNvSpPr>
              <p:nvPr/>
            </p:nvSpPr>
            <p:spPr>
              <a:xfrm>
                <a:off x="8182707" y="2114983"/>
                <a:ext cx="1468101" cy="954107"/>
              </a:xfrm>
              <a:prstGeom prst="rect">
                <a:avLst/>
              </a:prstGeom>
              <a:blipFill>
                <a:blip r:embed="rId6"/>
                <a:stretch>
                  <a:fillRect l="-1245" t="-1282" r="-13693" b="-576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3E0AB886-7DC4-41EE-7EB5-7765B6C68E8B}"/>
                  </a:ext>
                </a:extLst>
              </p:cNvPr>
              <p:cNvSpPr txBox="1"/>
              <p:nvPr/>
            </p:nvSpPr>
            <p:spPr>
              <a:xfrm>
                <a:off x="8216444" y="4242722"/>
                <a:ext cx="1468101" cy="954107"/>
              </a:xfrm>
              <a:prstGeom prst="rect">
                <a:avLst/>
              </a:prstGeom>
              <a:noFill/>
            </p:spPr>
            <p:txBody>
              <a:bodyPr wrap="square" rtlCol="0">
                <a:spAutoFit/>
              </a:bodyPr>
              <a:lstStyle/>
              <a:p>
                <a:r>
                  <a:rPr lang="zh-CN" altLang="en-US" sz="1400" dirty="0"/>
                  <a:t>手指全覆盖</a:t>
                </a:r>
                <a:endParaRPr lang="en-US" altLang="zh-CN" sz="1400" dirty="0"/>
              </a:p>
              <a:p>
                <a14:m>
                  <m:oMath xmlns:m="http://schemas.openxmlformats.org/officeDocument/2006/math">
                    <m:sSub>
                      <m:sSubPr>
                        <m:ctrlPr>
                          <a:rPr lang="en-US" altLang="zh-CN" sz="1400" b="0" i="1" dirty="0" smtClean="0">
                            <a:effectLst/>
                            <a:latin typeface="Cambria Math" panose="02040503050406030204" pitchFamily="18" charset="0"/>
                          </a:rPr>
                        </m:ctrlPr>
                      </m:sSubPr>
                      <m:e>
                        <m:r>
                          <a:rPr lang="en-US" altLang="zh-CN" sz="1400" b="0" i="1" dirty="0" smtClean="0">
                            <a:effectLst/>
                            <a:latin typeface="Cambria Math" panose="02040503050406030204" pitchFamily="18" charset="0"/>
                          </a:rPr>
                          <m:t>𝑃</m:t>
                        </m:r>
                      </m:e>
                      <m:sub>
                        <m:r>
                          <a:rPr lang="en-US" altLang="zh-CN" sz="1400" b="0" i="1" dirty="0" smtClean="0">
                            <a:effectLst/>
                            <a:latin typeface="Cambria Math" panose="02040503050406030204" pitchFamily="18" charset="0"/>
                          </a:rPr>
                          <m:t>𝑟</m:t>
                        </m:r>
                      </m:sub>
                    </m:sSub>
                    <m:r>
                      <a:rPr lang="en-US" altLang="zh-CN" sz="1400" b="0" i="1" dirty="0">
                        <a:effectLst/>
                        <a:latin typeface="Cambria Math" panose="02040503050406030204" pitchFamily="18" charset="0"/>
                      </a:rPr>
                      <m:t>⁡(</m:t>
                    </m:r>
                    <m:r>
                      <a:rPr lang="en-US" altLang="zh-CN" sz="1400" b="0" i="1" dirty="0">
                        <a:effectLst/>
                        <a:latin typeface="Cambria Math" panose="02040503050406030204" pitchFamily="18" charset="0"/>
                      </a:rPr>
                      <m:t>𝑥</m:t>
                    </m:r>
                    <m:r>
                      <a:rPr lang="en-US" altLang="zh-CN" sz="1400" b="0" i="1" dirty="0">
                        <a:effectLst/>
                        <a:latin typeface="Cambria Math" panose="02040503050406030204" pitchFamily="18" charset="0"/>
                      </a:rPr>
                      <m:t>, </m:t>
                    </m:r>
                    <m:r>
                      <a:rPr lang="en-US" altLang="zh-CN" sz="1400" b="0" i="1" dirty="0">
                        <a:effectLst/>
                        <a:latin typeface="Cambria Math" panose="02040503050406030204" pitchFamily="18" charset="0"/>
                      </a:rPr>
                      <m:t>𝑦</m:t>
                    </m:r>
                    <m:r>
                      <a:rPr lang="en-US" altLang="zh-CN" sz="1400" b="0" i="1" dirty="0">
                        <a:effectLst/>
                        <a:latin typeface="Cambria Math" panose="02040503050406030204" pitchFamily="18" charset="0"/>
                      </a:rPr>
                      <m:t>)= </m:t>
                    </m:r>
                  </m:oMath>
                </a14:m>
                <a:r>
                  <a:rPr lang="en-US" altLang="zh-CN" sz="1400" b="0" i="0" dirty="0">
                    <a:effectLst/>
                    <a:latin typeface="Times New Roman" panose="02020603050405020304" pitchFamily="18" charset="0"/>
                  </a:rPr>
                  <a:t>0.8893</a:t>
                </a:r>
                <a:br>
                  <a:rPr lang="zh-CN" altLang="en-US" sz="1400" dirty="0"/>
                </a:br>
                <a:r>
                  <a:rPr lang="zh-CN" altLang="en-US" sz="1400" dirty="0">
                    <a:latin typeface="Times New Roman" panose="02020603050405020304" pitchFamily="18" charset="0"/>
                  </a:rPr>
                  <a:t>红色</a:t>
                </a:r>
                <a:r>
                  <a:rPr lang="zh-CN" altLang="en-US" sz="1400" b="0" i="0" dirty="0">
                    <a:effectLst/>
                    <a:latin typeface="Times New Roman" panose="02020603050405020304" pitchFamily="18" charset="0"/>
                  </a:rPr>
                  <a:t>像素点占</a:t>
                </a:r>
                <a:r>
                  <a:rPr lang="en-US" altLang="zh-CN" sz="1400" dirty="0">
                    <a:latin typeface="Times New Roman" panose="02020603050405020304" pitchFamily="18" charset="0"/>
                  </a:rPr>
                  <a:t>100</a:t>
                </a:r>
                <a:r>
                  <a:rPr lang="en-US" altLang="zh-CN" sz="1400" b="0" i="0" dirty="0">
                    <a:effectLst/>
                    <a:latin typeface="Times New Roman" panose="02020603050405020304" pitchFamily="18" charset="0"/>
                  </a:rPr>
                  <a:t>%;</a:t>
                </a:r>
                <a:endParaRPr lang="zh-CN" altLang="en-US" sz="1400" dirty="0"/>
              </a:p>
            </p:txBody>
          </p:sp>
        </mc:Choice>
        <mc:Fallback>
          <p:sp>
            <p:nvSpPr>
              <p:cNvPr id="10" name="文本框 9">
                <a:extLst>
                  <a:ext uri="{FF2B5EF4-FFF2-40B4-BE49-F238E27FC236}">
                    <a16:creationId xmlns:a16="http://schemas.microsoft.com/office/drawing/2014/main" id="{3E0AB886-7DC4-41EE-7EB5-7765B6C68E8B}"/>
                  </a:ext>
                </a:extLst>
              </p:cNvPr>
              <p:cNvSpPr txBox="1">
                <a:spLocks noRot="1" noChangeAspect="1" noMove="1" noResize="1" noEditPoints="1" noAdjustHandles="1" noChangeArrowheads="1" noChangeShapeType="1" noTextEdit="1"/>
              </p:cNvSpPr>
              <p:nvPr/>
            </p:nvSpPr>
            <p:spPr>
              <a:xfrm>
                <a:off x="8216444" y="4242722"/>
                <a:ext cx="1468101" cy="954107"/>
              </a:xfrm>
              <a:prstGeom prst="rect">
                <a:avLst/>
              </a:prstGeom>
              <a:blipFill>
                <a:blip r:embed="rId7"/>
                <a:stretch>
                  <a:fillRect l="-1245" t="-1282" b="-5769"/>
                </a:stretch>
              </a:blipFill>
            </p:spPr>
            <p:txBody>
              <a:bodyPr/>
              <a:lstStyle/>
              <a:p>
                <a:r>
                  <a:rPr lang="zh-CN" altLang="en-US">
                    <a:noFill/>
                  </a:rPr>
                  <a:t> </a:t>
                </a:r>
              </a:p>
            </p:txBody>
          </p:sp>
        </mc:Fallback>
      </mc:AlternateContent>
      <p:sp>
        <p:nvSpPr>
          <p:cNvPr id="13" name="标题 8">
            <a:extLst>
              <a:ext uri="{FF2B5EF4-FFF2-40B4-BE49-F238E27FC236}">
                <a16:creationId xmlns:a16="http://schemas.microsoft.com/office/drawing/2014/main" id="{097FF663-517E-861F-CD0D-F2F7E9DB82E4}"/>
              </a:ext>
            </a:extLst>
          </p:cNvPr>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b="1" i="0" dirty="0">
                <a:effectLst/>
                <a:latin typeface="Courier New" panose="02070309020205020404" pitchFamily="49" charset="0"/>
              </a:rPr>
              <a:t>摄像头图像获取</a:t>
            </a:r>
            <a:br>
              <a:rPr lang="zh-CN" altLang="zh-CN" sz="2800" b="1" dirty="0">
                <a:latin typeface="微软雅黑"/>
              </a:rPr>
            </a:br>
            <a:endParaRPr 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b="1" i="0" dirty="0">
                <a:effectLst/>
                <a:latin typeface="Courier New" panose="02070309020205020404" pitchFamily="49" charset="0"/>
              </a:rPr>
              <a:t>摄像头图像获取与周期划分</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mc:AlternateContent xmlns:mc="http://schemas.openxmlformats.org/markup-compatibility/2006">
        <mc:Choice xmlns:a14="http://schemas.microsoft.com/office/drawing/2010/main" Requires="a14">
          <p:sp>
            <p:nvSpPr>
              <p:cNvPr id="11" name="内容占位符 1"/>
              <p:cNvSpPr txBox="1"/>
              <p:nvPr/>
            </p:nvSpPr>
            <p:spPr>
              <a:xfrm>
                <a:off x="1371600" y="1700197"/>
                <a:ext cx="5064369" cy="3891712"/>
              </a:xfrm>
              <a:prstGeom prst="rect">
                <a:avLst/>
              </a:prstGeom>
            </p:spPr>
            <p:txBody>
              <a:bodyPr vert="horz" lIns="0" tIns="0" rIns="0" bIns="0">
                <a:normAutofit fontScale="92500" lnSpcReduction="10000"/>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zh-CN" altLang="en-US" sz="2300" b="1" i="0" dirty="0">
                    <a:effectLst/>
                    <a:latin typeface="Courier New" panose="02070309020205020404" pitchFamily="49" charset="0"/>
                  </a:rPr>
                  <a:t>心跳周期划分</a:t>
                </a:r>
                <a:endParaRPr lang="en-US" altLang="zh-CN" sz="2300" b="1" dirty="0">
                  <a:solidFill>
                    <a:srgbClr val="000000"/>
                  </a:solidFill>
                  <a:effectLst/>
                </a:endParaRPr>
              </a:p>
              <a:p>
                <a:pPr lvl="0" algn="l" defTabSz="914400">
                  <a:lnSpc>
                    <a:spcPct val="120000"/>
                  </a:lnSpc>
                  <a:spcBef>
                    <a:spcPts val="1000"/>
                  </a:spcBef>
                  <a:spcAft>
                    <a:spcPts val="0"/>
                  </a:spcAft>
                  <a:buFont typeface="Wingdings" panose="05000000000000000000" pitchFamily="2" charset="2"/>
                  <a:buChar char="l"/>
                </a:pPr>
                <a:r>
                  <a:rPr lang="zh-CN" altLang="en-US" sz="1500" i="0" dirty="0">
                    <a:solidFill>
                      <a:srgbClr val="000000"/>
                    </a:solidFill>
                    <a:latin typeface="+mn-ea"/>
                    <a:ea typeface="+mn-ea"/>
                  </a:rPr>
                  <a:t>先计算红色通道平均光强</a:t>
                </a:r>
                <a:endParaRPr lang="en-US" altLang="zh-CN" sz="1500" i="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endParaRPr lang="en-US" altLang="zh-CN" sz="15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endParaRPr lang="en-US" altLang="zh-CN" sz="15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r>
                  <a:rPr lang="zh-CN" altLang="en-US" sz="1500" dirty="0">
                    <a:solidFill>
                      <a:srgbClr val="000000"/>
                    </a:solidFill>
                    <a:latin typeface="+mn-ea"/>
                    <a:ea typeface="+mn-ea"/>
                  </a:rPr>
                  <a:t>再根据</a:t>
                </a:r>
                <a14:m>
                  <m:oMath xmlns:m="http://schemas.openxmlformats.org/officeDocument/2006/math">
                    <m:sSub>
                      <m:sSubPr>
                        <m:ctrlPr>
                          <a:rPr lang="en-US" altLang="zh-CN" sz="1500" i="1" smtClean="0">
                            <a:solidFill>
                              <a:srgbClr val="000000"/>
                            </a:solidFill>
                            <a:latin typeface="Cambria Math" panose="02040503050406030204" pitchFamily="18" charset="0"/>
                            <a:ea typeface="+mn-ea"/>
                          </a:rPr>
                        </m:ctrlPr>
                      </m:sSubPr>
                      <m:e>
                        <m:r>
                          <m:rPr>
                            <m:sty m:val="p"/>
                          </m:rPr>
                          <a:rPr lang="en-US" altLang="zh-CN" sz="1500" i="1">
                            <a:solidFill>
                              <a:srgbClr val="000000"/>
                            </a:solidFill>
                            <a:latin typeface="Cambria Math" panose="02040503050406030204" pitchFamily="18" charset="0"/>
                            <a:ea typeface="+mn-ea"/>
                          </a:rPr>
                          <m:t>r</m:t>
                        </m:r>
                      </m:e>
                      <m:sub>
                        <m:r>
                          <a:rPr lang="en-US" altLang="zh-CN" sz="1500" b="0" i="1" smtClean="0">
                            <a:solidFill>
                              <a:srgbClr val="000000"/>
                            </a:solidFill>
                            <a:latin typeface="Cambria Math" panose="02040503050406030204" pitchFamily="18" charset="0"/>
                            <a:ea typeface="+mn-ea"/>
                          </a:rPr>
                          <m:t>𝑟𝑜𝑙𝑙𝑖𝑛𝑔</m:t>
                        </m:r>
                      </m:sub>
                    </m:sSub>
                    <m:r>
                      <a:rPr lang="en-US" altLang="zh-CN" sz="1500" b="0" i="1" smtClean="0">
                        <a:solidFill>
                          <a:srgbClr val="000000"/>
                        </a:solidFill>
                        <a:latin typeface="Cambria Math" panose="02040503050406030204" pitchFamily="18" charset="0"/>
                        <a:ea typeface="+mn-ea"/>
                      </a:rPr>
                      <m:t>(</m:t>
                    </m:r>
                    <m:r>
                      <a:rPr lang="en-US" altLang="zh-CN" sz="1500" b="0" i="1" smtClean="0">
                        <a:solidFill>
                          <a:srgbClr val="000000"/>
                        </a:solidFill>
                        <a:latin typeface="Cambria Math" panose="02040503050406030204" pitchFamily="18" charset="0"/>
                        <a:ea typeface="+mn-ea"/>
                      </a:rPr>
                      <m:t>𝑡</m:t>
                    </m:r>
                    <m:r>
                      <a:rPr lang="en-US" altLang="zh-CN" sz="1500" b="0" i="1" smtClean="0">
                        <a:solidFill>
                          <a:srgbClr val="000000"/>
                        </a:solidFill>
                        <a:latin typeface="Cambria Math" panose="02040503050406030204" pitchFamily="18" charset="0"/>
                        <a:ea typeface="+mn-ea"/>
                      </a:rPr>
                      <m:t>)</m:t>
                    </m:r>
                  </m:oMath>
                </a14:m>
                <a:r>
                  <a:rPr lang="zh-CN" altLang="en-US" sz="1500" dirty="0">
                    <a:solidFill>
                      <a:srgbClr val="000000"/>
                    </a:solidFill>
                    <a:latin typeface="+mn-ea"/>
                    <a:ea typeface="+mn-ea"/>
                  </a:rPr>
                  <a:t>来进行周期划分</a:t>
                </a:r>
                <a:endParaRPr lang="en-US" altLang="zh-CN" sz="1500" dirty="0">
                  <a:solidFill>
                    <a:srgbClr val="000000"/>
                  </a:solidFill>
                  <a:latin typeface="+mn-ea"/>
                  <a:ea typeface="+mn-ea"/>
                </a:endParaRPr>
              </a:p>
              <a:p>
                <a:pPr marL="0" lvl="0" indent="0" algn="l" defTabSz="914400">
                  <a:lnSpc>
                    <a:spcPct val="120000"/>
                  </a:lnSpc>
                  <a:spcBef>
                    <a:spcPts val="1000"/>
                  </a:spcBef>
                  <a:spcAft>
                    <a:spcPts val="0"/>
                  </a:spcAft>
                  <a:buFont typeface="Arial" charset="0"/>
                  <a:buNone/>
                </a:pPr>
                <a:endParaRPr lang="en-US" altLang="zh-CN" sz="1500" i="0" dirty="0">
                  <a:solidFill>
                    <a:srgbClr val="000000"/>
                  </a:solidFill>
                  <a:latin typeface="+mn-ea"/>
                  <a:ea typeface="+mn-ea"/>
                </a:endParaRPr>
              </a:p>
              <a:p>
                <a:pPr marL="0" indent="0">
                  <a:spcAft>
                    <a:spcPts val="0"/>
                  </a:spcAft>
                  <a:buNone/>
                </a:pPr>
                <a:endParaRPr lang="en-US" altLang="zh-CN" sz="1500" dirty="0">
                  <a:solidFill>
                    <a:srgbClr val="000000"/>
                  </a:solidFill>
                  <a:latin typeface="+mn-ea"/>
                  <a:ea typeface="+mn-ea"/>
                </a:endParaRPr>
              </a:p>
              <a:p>
                <a:pPr>
                  <a:spcAft>
                    <a:spcPts val="0"/>
                  </a:spcAft>
                  <a:buFont typeface="Wingdings" panose="05000000000000000000" pitchFamily="2" charset="2"/>
                  <a:buChar char="l"/>
                </a:pPr>
                <a:r>
                  <a:rPr lang="zh-CN" altLang="en-US" sz="1500" dirty="0">
                    <a:solidFill>
                      <a:srgbClr val="000000"/>
                    </a:solidFill>
                    <a:latin typeface="+mn-ea"/>
                    <a:ea typeface="+mn-ea"/>
                  </a:rPr>
                  <a:t>找到</a:t>
                </a:r>
                <a14:m>
                  <m:oMath xmlns:m="http://schemas.openxmlformats.org/officeDocument/2006/math">
                    <m:sSub>
                      <m:sSubPr>
                        <m:ctrlPr>
                          <a:rPr lang="en-US" altLang="zh-CN" sz="1500" i="1" smtClean="0">
                            <a:solidFill>
                              <a:srgbClr val="000000"/>
                            </a:solidFill>
                            <a:latin typeface="Cambria Math" panose="02040503050406030204" pitchFamily="18" charset="0"/>
                            <a:ea typeface="+mn-ea"/>
                          </a:rPr>
                        </m:ctrlPr>
                      </m:sSubPr>
                      <m:e>
                        <m:r>
                          <m:rPr>
                            <m:sty m:val="p"/>
                          </m:rPr>
                          <a:rPr lang="en-US" altLang="zh-CN" sz="1500" i="1">
                            <a:solidFill>
                              <a:srgbClr val="000000"/>
                            </a:solidFill>
                            <a:latin typeface="Cambria Math" panose="02040503050406030204" pitchFamily="18" charset="0"/>
                            <a:ea typeface="+mn-ea"/>
                          </a:rPr>
                          <m:t>r</m:t>
                        </m:r>
                      </m:e>
                      <m:sub>
                        <m:r>
                          <a:rPr lang="en-US" altLang="zh-CN" sz="1500" b="0" i="1" smtClean="0">
                            <a:solidFill>
                              <a:srgbClr val="000000"/>
                            </a:solidFill>
                            <a:latin typeface="Cambria Math" panose="02040503050406030204" pitchFamily="18" charset="0"/>
                            <a:ea typeface="+mn-ea"/>
                          </a:rPr>
                          <m:t>𝑟𝑜𝑙𝑙𝑖𝑛𝑔</m:t>
                        </m:r>
                      </m:sub>
                    </m:sSub>
                    <m:r>
                      <a:rPr lang="en-US" altLang="zh-CN" sz="1500" b="0" i="1" smtClean="0">
                        <a:solidFill>
                          <a:srgbClr val="000000"/>
                        </a:solidFill>
                        <a:latin typeface="Cambria Math" panose="02040503050406030204" pitchFamily="18" charset="0"/>
                        <a:ea typeface="+mn-ea"/>
                      </a:rPr>
                      <m:t>(</m:t>
                    </m:r>
                    <m:r>
                      <a:rPr lang="en-US" altLang="zh-CN" sz="1500" b="0" i="1" smtClean="0">
                        <a:solidFill>
                          <a:srgbClr val="000000"/>
                        </a:solidFill>
                        <a:latin typeface="Cambria Math" panose="02040503050406030204" pitchFamily="18" charset="0"/>
                        <a:ea typeface="+mn-ea"/>
                      </a:rPr>
                      <m:t>𝑡</m:t>
                    </m:r>
                    <m:r>
                      <a:rPr lang="en-US" altLang="zh-CN" sz="1500" b="0" i="1" smtClean="0">
                        <a:solidFill>
                          <a:srgbClr val="000000"/>
                        </a:solidFill>
                        <a:latin typeface="Cambria Math" panose="02040503050406030204" pitchFamily="18" charset="0"/>
                        <a:ea typeface="+mn-ea"/>
                      </a:rPr>
                      <m:t>)</m:t>
                    </m:r>
                  </m:oMath>
                </a14:m>
                <a:r>
                  <a:rPr lang="zh-CN" altLang="en-US" sz="1500" dirty="0">
                    <a:solidFill>
                      <a:srgbClr val="000000"/>
                    </a:solidFill>
                    <a:latin typeface="+mn-ea"/>
                    <a:ea typeface="+mn-ea"/>
                  </a:rPr>
                  <a:t>的波谷后在</a:t>
                </a:r>
                <a14:m>
                  <m:oMath xmlns:m="http://schemas.openxmlformats.org/officeDocument/2006/math">
                    <m:acc>
                      <m:accPr>
                        <m:chr m:val="̅"/>
                        <m:ctrlPr>
                          <a:rPr lang="zh-CN" altLang="en-US" sz="1500" i="1" smtClean="0">
                            <a:solidFill>
                              <a:srgbClr val="000000"/>
                            </a:solidFill>
                            <a:latin typeface="Cambria Math" panose="02040503050406030204" pitchFamily="18" charset="0"/>
                            <a:ea typeface="+mn-ea"/>
                          </a:rPr>
                        </m:ctrlPr>
                      </m:accPr>
                      <m:e>
                        <m:r>
                          <a:rPr lang="en-US" altLang="zh-CN" sz="1500" b="0" i="1" smtClean="0">
                            <a:solidFill>
                              <a:srgbClr val="000000"/>
                            </a:solidFill>
                            <a:latin typeface="Cambria Math" panose="02040503050406030204" pitchFamily="18" charset="0"/>
                            <a:ea typeface="+mn-ea"/>
                          </a:rPr>
                          <m:t>𝑟</m:t>
                        </m:r>
                      </m:e>
                    </m:acc>
                    <m:r>
                      <a:rPr lang="en-US" altLang="zh-CN" sz="1500" b="0" i="1" smtClean="0">
                        <a:solidFill>
                          <a:srgbClr val="000000"/>
                        </a:solidFill>
                        <a:latin typeface="Cambria Math" panose="02040503050406030204" pitchFamily="18" charset="0"/>
                        <a:ea typeface="+mn-ea"/>
                      </a:rPr>
                      <m:t>(</m:t>
                    </m:r>
                    <m:r>
                      <a:rPr lang="en-US" altLang="zh-CN" sz="1500" b="0" i="1" smtClean="0">
                        <a:solidFill>
                          <a:srgbClr val="000000"/>
                        </a:solidFill>
                        <a:latin typeface="Cambria Math" panose="02040503050406030204" pitchFamily="18" charset="0"/>
                        <a:ea typeface="+mn-ea"/>
                      </a:rPr>
                      <m:t>𝑡</m:t>
                    </m:r>
                    <m:r>
                      <a:rPr lang="en-US" altLang="zh-CN" sz="1500" b="0" i="1" smtClean="0">
                        <a:solidFill>
                          <a:srgbClr val="000000"/>
                        </a:solidFill>
                        <a:latin typeface="Cambria Math" panose="02040503050406030204" pitchFamily="18" charset="0"/>
                        <a:ea typeface="+mn-ea"/>
                      </a:rPr>
                      <m:t>)</m:t>
                    </m:r>
                  </m:oMath>
                </a14:m>
                <a:r>
                  <a:rPr lang="zh-CN" altLang="en-US" sz="1500" dirty="0">
                    <a:solidFill>
                      <a:srgbClr val="000000"/>
                    </a:solidFill>
                    <a:latin typeface="+mn-ea"/>
                    <a:ea typeface="+mn-ea"/>
                  </a:rPr>
                  <a:t>中寻找距离最近的波谷作为周期划分的点</a:t>
                </a:r>
                <a:endParaRPr lang="en-US" altLang="zh-CN" sz="15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r>
                  <a:rPr lang="zh-CN" altLang="en-US" sz="1500" i="0" dirty="0">
                    <a:solidFill>
                      <a:srgbClr val="000000"/>
                    </a:solidFill>
                    <a:latin typeface="+mn-ea"/>
                    <a:ea typeface="+mn-ea"/>
                  </a:rPr>
                  <a:t>划分出心动周期后计算三色通道的</a:t>
                </a:r>
                <a14:m>
                  <m:oMath xmlns:m="http://schemas.openxmlformats.org/officeDocument/2006/math">
                    <m:r>
                      <a:rPr lang="en-US" altLang="zh-CN" sz="1500" i="1" dirty="0" smtClean="0">
                        <a:solidFill>
                          <a:srgbClr val="000000"/>
                        </a:solidFill>
                        <a:latin typeface="Cambria Math" panose="02040503050406030204" pitchFamily="18" charset="0"/>
                        <a:ea typeface="+mn-ea"/>
                      </a:rPr>
                      <m:t>𝐷𝑖𝑓𝑓</m:t>
                    </m:r>
                  </m:oMath>
                </a14:m>
                <a:r>
                  <a:rPr lang="zh-CN" altLang="en-US" sz="1500" i="0" dirty="0">
                    <a:solidFill>
                      <a:srgbClr val="000000"/>
                    </a:solidFill>
                    <a:latin typeface="+mn-ea"/>
                    <a:ea typeface="+mn-ea"/>
                  </a:rPr>
                  <a:t>值用于像素选择与视频评估</a:t>
                </a:r>
                <a:endParaRPr lang="en-US" altLang="zh-CN" sz="15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endParaRPr lang="en-US" altLang="zh-CN" sz="3500" i="1" dirty="0">
                  <a:latin typeface="Cambria Math" panose="02040503050406030204" pitchFamily="18" charset="0"/>
                </a:endParaRPr>
              </a:p>
              <a:p>
                <a:pPr marL="0" lvl="0" indent="0" algn="l" defTabSz="914400">
                  <a:lnSpc>
                    <a:spcPct val="120000"/>
                  </a:lnSpc>
                  <a:spcBef>
                    <a:spcPts val="1000"/>
                  </a:spcBef>
                  <a:spcAft>
                    <a:spcPts val="0"/>
                  </a:spcAft>
                  <a:buFont typeface="Arial" charset="0"/>
                  <a:buNone/>
                </a:pPr>
                <a:endParaRPr lang="en-US" altLang="zh-CN" sz="1200" i="0" dirty="0">
                  <a:effectLst/>
                  <a:latin typeface="Courier New" panose="02070309020205020404" pitchFamily="49" charset="0"/>
                </a:endParaRPr>
              </a:p>
            </p:txBody>
          </p:sp>
        </mc:Choice>
        <mc:Fallback>
          <p:sp>
            <p:nvSpPr>
              <p:cNvPr id="11" name="内容占位符 1"/>
              <p:cNvSpPr txBox="1">
                <a:spLocks noRot="1" noChangeAspect="1" noMove="1" noResize="1" noEditPoints="1" noAdjustHandles="1" noChangeArrowheads="1" noChangeShapeType="1" noTextEdit="1"/>
              </p:cNvSpPr>
              <p:nvPr/>
            </p:nvSpPr>
            <p:spPr>
              <a:xfrm>
                <a:off x="1371600" y="1700197"/>
                <a:ext cx="5064369" cy="3891712"/>
              </a:xfrm>
              <a:prstGeom prst="rect">
                <a:avLst/>
              </a:prstGeom>
              <a:blipFill>
                <a:blip r:embed="rId3"/>
                <a:stretch>
                  <a:fillRect l="-3249" t="-2038" r="-963"/>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C26DC20-6C7D-6630-6AE7-429237440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312" y="1393112"/>
            <a:ext cx="4900336" cy="3675252"/>
          </a:xfrm>
          <a:prstGeom prst="rect">
            <a:avLst/>
          </a:prstGeom>
        </p:spPr>
      </p:pic>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3789A458-1ECE-E013-0AE2-C38C6F297B15}"/>
                  </a:ext>
                </a:extLst>
              </p:cNvPr>
              <p:cNvSpPr txBox="1"/>
              <p:nvPr/>
            </p:nvSpPr>
            <p:spPr>
              <a:xfrm>
                <a:off x="2408263" y="2613003"/>
                <a:ext cx="1566198" cy="4209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zh-CN" altLang="en-US" sz="1400" i="1" smtClean="0">
                              <a:latin typeface="Cambria Math" panose="02040503050406030204" pitchFamily="18" charset="0"/>
                            </a:rPr>
                          </m:ctrlPr>
                        </m:accPr>
                        <m:e>
                          <m:r>
                            <a:rPr lang="en-US" altLang="zh-CN" sz="1400" b="0" i="1" smtClean="0">
                              <a:latin typeface="Cambria Math" panose="02040503050406030204" pitchFamily="18" charset="0"/>
                            </a:rPr>
                            <m:t>𝑟</m:t>
                          </m:r>
                        </m:e>
                      </m:acc>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supHide m:val="on"/>
                              <m:ctrlPr>
                                <a:rPr lang="en-US" altLang="zh-CN" sz="1400" b="0" i="1" smtClean="0">
                                  <a:latin typeface="Cambria Math" panose="02040503050406030204" pitchFamily="18" charset="0"/>
                                </a:rPr>
                              </m:ctrlPr>
                            </m:naryPr>
                            <m:sub>
                              <m:r>
                                <m:rPr>
                                  <m:brk m:alnAt="7"/>
                                </m:rP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𝑦</m:t>
                              </m:r>
                            </m:sub>
                            <m:sup/>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𝑦</m:t>
                                      </m:r>
                                    </m:e>
                                  </m:d>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m:t>
                              </m:r>
                            </m:e>
                          </m:nary>
                        </m:num>
                        <m:den>
                          <m:r>
                            <a:rPr lang="en-US" altLang="zh-CN" sz="1400" b="0" i="1" smtClean="0">
                              <a:latin typeface="Cambria Math" panose="02040503050406030204" pitchFamily="18" charset="0"/>
                            </a:rPr>
                            <m:t>𝑋</m:t>
                          </m:r>
                          <m: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𝑌</m:t>
                          </m:r>
                        </m:den>
                      </m:f>
                    </m:oMath>
                  </m:oMathPara>
                </a14:m>
                <a:endParaRPr lang="zh-CN" altLang="en-US" sz="1400" dirty="0"/>
              </a:p>
            </p:txBody>
          </p:sp>
        </mc:Choice>
        <mc:Fallback>
          <p:sp>
            <p:nvSpPr>
              <p:cNvPr id="16" name="文本框 15">
                <a:extLst>
                  <a:ext uri="{FF2B5EF4-FFF2-40B4-BE49-F238E27FC236}">
                    <a16:creationId xmlns:a16="http://schemas.microsoft.com/office/drawing/2014/main" id="{3789A458-1ECE-E013-0AE2-C38C6F297B15}"/>
                  </a:ext>
                </a:extLst>
              </p:cNvPr>
              <p:cNvSpPr txBox="1">
                <a:spLocks noRot="1" noChangeAspect="1" noMove="1" noResize="1" noEditPoints="1" noAdjustHandles="1" noChangeArrowheads="1" noChangeShapeType="1" noTextEdit="1"/>
              </p:cNvSpPr>
              <p:nvPr/>
            </p:nvSpPr>
            <p:spPr>
              <a:xfrm>
                <a:off x="2408263" y="2613003"/>
                <a:ext cx="1566198" cy="420949"/>
              </a:xfrm>
              <a:prstGeom prst="rect">
                <a:avLst/>
              </a:prstGeom>
              <a:blipFill>
                <a:blip r:embed="rId5"/>
                <a:stretch>
                  <a:fillRect l="-778" t="-88406" r="-3502" b="-768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EB0B8F1D-ACAF-8958-B396-0D9D98BE5F1C}"/>
                  </a:ext>
                </a:extLst>
              </p:cNvPr>
              <p:cNvSpPr txBox="1"/>
              <p:nvPr/>
            </p:nvSpPr>
            <p:spPr>
              <a:xfrm>
                <a:off x="439727" y="3585351"/>
                <a:ext cx="6453554" cy="6767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000000"/>
                              </a:solidFill>
                              <a:latin typeface="Cambria Math" panose="02040503050406030204" pitchFamily="18" charset="0"/>
                              <a:ea typeface="+mn-ea"/>
                            </a:rPr>
                          </m:ctrlPr>
                        </m:sSubPr>
                        <m:e>
                          <m:r>
                            <m:rPr>
                              <m:sty m:val="p"/>
                            </m:rPr>
                            <a:rPr lang="en-US" altLang="zh-CN" sz="1400" i="1">
                              <a:solidFill>
                                <a:srgbClr val="000000"/>
                              </a:solidFill>
                              <a:latin typeface="Cambria Math" panose="02040503050406030204" pitchFamily="18" charset="0"/>
                              <a:ea typeface="+mn-ea"/>
                            </a:rPr>
                            <m:t>r</m:t>
                          </m:r>
                        </m:e>
                        <m:sub>
                          <m:r>
                            <a:rPr lang="en-US" altLang="zh-CN" sz="1400" b="0" i="1" smtClean="0">
                              <a:solidFill>
                                <a:srgbClr val="000000"/>
                              </a:solidFill>
                              <a:latin typeface="Cambria Math" panose="02040503050406030204" pitchFamily="18" charset="0"/>
                              <a:ea typeface="+mn-ea"/>
                            </a:rPr>
                            <m:t>𝑟𝑜𝑙𝑙𝑖𝑛𝑔</m:t>
                          </m:r>
                        </m:sub>
                      </m:sSub>
                      <m:d>
                        <m:dPr>
                          <m:ctrlPr>
                            <a:rPr lang="en-US" altLang="zh-CN" sz="1400" b="0" i="1" smtClean="0">
                              <a:solidFill>
                                <a:srgbClr val="000000"/>
                              </a:solidFill>
                              <a:latin typeface="Cambria Math" panose="02040503050406030204" pitchFamily="18" charset="0"/>
                              <a:ea typeface="+mn-ea"/>
                            </a:rPr>
                          </m:ctrlPr>
                        </m:dPr>
                        <m:e>
                          <m:r>
                            <a:rPr lang="en-US" altLang="zh-CN" sz="1400" b="0" i="1" smtClean="0">
                              <a:solidFill>
                                <a:srgbClr val="000000"/>
                              </a:solidFill>
                              <a:latin typeface="Cambria Math" panose="02040503050406030204" pitchFamily="18" charset="0"/>
                              <a:ea typeface="+mn-ea"/>
                            </a:rPr>
                            <m:t>𝑡</m:t>
                          </m:r>
                        </m:e>
                      </m:d>
                      <m:r>
                        <a:rPr lang="en-US" altLang="zh-CN" sz="1400" b="0" i="1" smtClean="0">
                          <a:solidFill>
                            <a:srgbClr val="000000"/>
                          </a:solidFill>
                          <a:latin typeface="Cambria Math" panose="02040503050406030204" pitchFamily="18" charset="0"/>
                          <a:ea typeface="+mn-ea"/>
                        </a:rPr>
                        <m:t>=</m:t>
                      </m:r>
                      <m:f>
                        <m:fPr>
                          <m:ctrlPr>
                            <a:rPr lang="en-US" altLang="zh-CN" sz="1400" b="0" i="1" smtClean="0">
                              <a:solidFill>
                                <a:srgbClr val="000000"/>
                              </a:solidFill>
                              <a:latin typeface="Cambria Math" panose="02040503050406030204" pitchFamily="18" charset="0"/>
                              <a:ea typeface="+mn-ea"/>
                            </a:rPr>
                          </m:ctrlPr>
                        </m:fPr>
                        <m:num>
                          <m:acc>
                            <m:accPr>
                              <m:chr m:val="̅"/>
                              <m:ctrlPr>
                                <a:rPr lang="en-US" altLang="zh-CN" sz="1400" b="0" i="1" smtClean="0">
                                  <a:solidFill>
                                    <a:srgbClr val="000000"/>
                                  </a:solidFill>
                                  <a:latin typeface="Cambria Math" panose="02040503050406030204" pitchFamily="18" charset="0"/>
                                  <a:ea typeface="+mn-ea"/>
                                </a:rPr>
                              </m:ctrlPr>
                            </m:accPr>
                            <m:e>
                              <m:r>
                                <a:rPr lang="en-US" altLang="zh-CN" sz="1400" b="0" i="1" smtClean="0">
                                  <a:solidFill>
                                    <a:srgbClr val="000000"/>
                                  </a:solidFill>
                                  <a:latin typeface="Cambria Math" panose="02040503050406030204" pitchFamily="18" charset="0"/>
                                  <a:ea typeface="+mn-ea"/>
                                </a:rPr>
                                <m:t>𝑟</m:t>
                              </m:r>
                            </m:e>
                          </m:acc>
                          <m:d>
                            <m:dPr>
                              <m:ctrlPr>
                                <a:rPr lang="en-US" altLang="zh-CN" sz="1400" b="0" i="1" smtClean="0">
                                  <a:solidFill>
                                    <a:srgbClr val="000000"/>
                                  </a:solidFill>
                                  <a:latin typeface="Cambria Math" panose="02040503050406030204" pitchFamily="18" charset="0"/>
                                  <a:ea typeface="+mn-ea"/>
                                </a:rPr>
                              </m:ctrlPr>
                            </m:dPr>
                            <m:e>
                              <m:r>
                                <a:rPr lang="en-US" altLang="zh-CN" sz="1400" b="0" i="1" smtClean="0">
                                  <a:solidFill>
                                    <a:srgbClr val="000000"/>
                                  </a:solidFill>
                                  <a:latin typeface="Cambria Math" panose="02040503050406030204" pitchFamily="18" charset="0"/>
                                  <a:ea typeface="+mn-ea"/>
                                </a:rPr>
                                <m:t>𝑡</m:t>
                              </m:r>
                              <m:r>
                                <a:rPr lang="en-US" altLang="zh-CN" sz="1400" b="0" i="1" smtClean="0">
                                  <a:solidFill>
                                    <a:srgbClr val="000000"/>
                                  </a:solidFill>
                                  <a:latin typeface="Cambria Math" panose="02040503050406030204" pitchFamily="18" charset="0"/>
                                  <a:ea typeface="+mn-ea"/>
                                </a:rPr>
                                <m:t>−</m:t>
                              </m:r>
                              <m:f>
                                <m:fPr>
                                  <m:ctrlPr>
                                    <a:rPr lang="en-US" altLang="zh-CN" sz="1400" b="0" i="1" smtClean="0">
                                      <a:solidFill>
                                        <a:srgbClr val="000000"/>
                                      </a:solidFill>
                                      <a:latin typeface="Cambria Math" panose="02040503050406030204" pitchFamily="18" charset="0"/>
                                      <a:ea typeface="+mn-ea"/>
                                    </a:rPr>
                                  </m:ctrlPr>
                                </m:fPr>
                                <m:num>
                                  <m:r>
                                    <a:rPr lang="en-US" altLang="zh-CN" sz="1400" b="0" i="1" smtClean="0">
                                      <a:solidFill>
                                        <a:srgbClr val="000000"/>
                                      </a:solidFill>
                                      <a:latin typeface="Cambria Math" panose="02040503050406030204" pitchFamily="18" charset="0"/>
                                      <a:ea typeface="+mn-ea"/>
                                    </a:rPr>
                                    <m:t>𝑤𝑖𝑛𝑑𝑜𝑤</m:t>
                                  </m:r>
                                </m:num>
                                <m:den>
                                  <m:r>
                                    <a:rPr lang="en-US" altLang="zh-CN" sz="1400" b="0" i="1" smtClean="0">
                                      <a:solidFill>
                                        <a:srgbClr val="000000"/>
                                      </a:solidFill>
                                      <a:latin typeface="Cambria Math" panose="02040503050406030204" pitchFamily="18" charset="0"/>
                                      <a:ea typeface="+mn-ea"/>
                                    </a:rPr>
                                    <m:t>2</m:t>
                                  </m:r>
                                </m:den>
                              </m:f>
                            </m:e>
                          </m:d>
                          <m:r>
                            <a:rPr lang="en-US" altLang="zh-CN" sz="1400" b="0" i="1" smtClean="0">
                              <a:solidFill>
                                <a:srgbClr val="000000"/>
                              </a:solidFill>
                              <a:latin typeface="Cambria Math" panose="02040503050406030204" pitchFamily="18" charset="0"/>
                              <a:ea typeface="+mn-ea"/>
                            </a:rPr>
                            <m:t>+</m:t>
                          </m:r>
                          <m:r>
                            <a:rPr lang="en-US" altLang="zh-CN" sz="1400" b="0" i="1" smtClean="0">
                              <a:solidFill>
                                <a:srgbClr val="000000"/>
                              </a:solidFill>
                              <a:latin typeface="Cambria Math" panose="02040503050406030204" pitchFamily="18" charset="0"/>
                              <a:ea typeface="Cambria Math" panose="02040503050406030204" pitchFamily="18" charset="0"/>
                            </a:rPr>
                            <m:t>⋯</m:t>
                          </m:r>
                          <m:r>
                            <a:rPr lang="en-US" altLang="zh-CN" sz="1400" i="1">
                              <a:solidFill>
                                <a:srgbClr val="000000"/>
                              </a:solidFill>
                              <a:latin typeface="Cambria Math" panose="02040503050406030204" pitchFamily="18" charset="0"/>
                            </a:rPr>
                            <m:t>+</m:t>
                          </m:r>
                          <m:acc>
                            <m:accPr>
                              <m:chr m:val="̅"/>
                              <m:ctrlPr>
                                <a:rPr lang="en-US" altLang="zh-CN" sz="1400" i="1">
                                  <a:solidFill>
                                    <a:srgbClr val="000000"/>
                                  </a:solidFill>
                                  <a:latin typeface="Cambria Math" panose="02040503050406030204" pitchFamily="18" charset="0"/>
                                </a:rPr>
                              </m:ctrlPr>
                            </m:accPr>
                            <m:e>
                              <m:r>
                                <a:rPr lang="en-US" altLang="zh-CN" sz="1400" i="1">
                                  <a:solidFill>
                                    <a:srgbClr val="000000"/>
                                  </a:solidFill>
                                  <a:latin typeface="Cambria Math" panose="02040503050406030204" pitchFamily="18" charset="0"/>
                                </a:rPr>
                                <m:t>𝑟</m:t>
                              </m:r>
                            </m:e>
                          </m:acc>
                          <m:d>
                            <m:dPr>
                              <m:ctrlPr>
                                <a:rPr lang="en-US" altLang="zh-CN" sz="1400" b="0" i="1" smtClean="0">
                                  <a:solidFill>
                                    <a:srgbClr val="000000"/>
                                  </a:solidFill>
                                  <a:latin typeface="Cambria Math" panose="02040503050406030204" pitchFamily="18" charset="0"/>
                                </a:rPr>
                              </m:ctrlPr>
                            </m:dPr>
                            <m:e>
                              <m:r>
                                <a:rPr lang="en-US" altLang="zh-CN" sz="1400" b="0" i="1" smtClean="0">
                                  <a:solidFill>
                                    <a:srgbClr val="000000"/>
                                  </a:solidFill>
                                  <a:latin typeface="Cambria Math" panose="02040503050406030204" pitchFamily="18" charset="0"/>
                                </a:rPr>
                                <m:t>𝑡</m:t>
                              </m:r>
                            </m:e>
                          </m:d>
                          <m:r>
                            <a:rPr lang="en-US" altLang="zh-CN" sz="1400" b="0" i="1" smtClean="0">
                              <a:solidFill>
                                <a:srgbClr val="000000"/>
                              </a:solidFill>
                              <a:latin typeface="Cambria Math" panose="02040503050406030204" pitchFamily="18" charset="0"/>
                            </a:rPr>
                            <m:t>+</m:t>
                          </m:r>
                          <m:r>
                            <a:rPr lang="en-US" altLang="zh-CN" sz="1400" i="1">
                              <a:solidFill>
                                <a:srgbClr val="000000"/>
                              </a:solidFill>
                              <a:latin typeface="Cambria Math" panose="02040503050406030204" pitchFamily="18" charset="0"/>
                              <a:ea typeface="Cambria Math" panose="02040503050406030204" pitchFamily="18" charset="0"/>
                            </a:rPr>
                            <m:t>⋯</m:t>
                          </m:r>
                          <m:acc>
                            <m:accPr>
                              <m:chr m:val="̅"/>
                              <m:ctrlPr>
                                <a:rPr lang="en-US" altLang="zh-CN" sz="1400" i="1">
                                  <a:solidFill>
                                    <a:srgbClr val="000000"/>
                                  </a:solidFill>
                                  <a:latin typeface="Cambria Math" panose="02040503050406030204" pitchFamily="18" charset="0"/>
                                </a:rPr>
                              </m:ctrlPr>
                            </m:accPr>
                            <m:e>
                              <m:r>
                                <a:rPr lang="en-US" altLang="zh-CN" sz="1400" i="1">
                                  <a:solidFill>
                                    <a:srgbClr val="000000"/>
                                  </a:solidFill>
                                  <a:latin typeface="Cambria Math" panose="02040503050406030204" pitchFamily="18" charset="0"/>
                                </a:rPr>
                                <m:t>𝑟</m:t>
                              </m:r>
                            </m:e>
                          </m:acc>
                          <m:d>
                            <m:dPr>
                              <m:ctrlPr>
                                <a:rPr lang="en-US" altLang="zh-CN" sz="1400" i="1">
                                  <a:solidFill>
                                    <a:srgbClr val="000000"/>
                                  </a:solidFill>
                                  <a:latin typeface="Cambria Math" panose="02040503050406030204" pitchFamily="18" charset="0"/>
                                </a:rPr>
                              </m:ctrlPr>
                            </m:dPr>
                            <m:e>
                              <m:r>
                                <a:rPr lang="en-US" altLang="zh-CN" sz="1400" i="1">
                                  <a:solidFill>
                                    <a:srgbClr val="000000"/>
                                  </a:solidFill>
                                  <a:latin typeface="Cambria Math" panose="02040503050406030204" pitchFamily="18" charset="0"/>
                                </a:rPr>
                                <m:t>𝑡</m:t>
                              </m:r>
                              <m:r>
                                <a:rPr lang="en-US" altLang="zh-CN" sz="1400" b="0" i="1" smtClean="0">
                                  <a:solidFill>
                                    <a:srgbClr val="000000"/>
                                  </a:solidFill>
                                  <a:latin typeface="Cambria Math" panose="02040503050406030204" pitchFamily="18" charset="0"/>
                                </a:rPr>
                                <m:t>+</m:t>
                              </m:r>
                              <m:f>
                                <m:fPr>
                                  <m:ctrlPr>
                                    <a:rPr lang="en-US" altLang="zh-CN" sz="1400" i="1">
                                      <a:solidFill>
                                        <a:srgbClr val="000000"/>
                                      </a:solidFill>
                                      <a:latin typeface="Cambria Math" panose="02040503050406030204" pitchFamily="18" charset="0"/>
                                    </a:rPr>
                                  </m:ctrlPr>
                                </m:fPr>
                                <m:num>
                                  <m:r>
                                    <a:rPr lang="en-US" altLang="zh-CN" sz="1400" i="1">
                                      <a:solidFill>
                                        <a:srgbClr val="000000"/>
                                      </a:solidFill>
                                      <a:latin typeface="Cambria Math" panose="02040503050406030204" pitchFamily="18" charset="0"/>
                                    </a:rPr>
                                    <m:t>𝑤𝑖𝑛𝑑𝑜𝑤</m:t>
                                  </m:r>
                                </m:num>
                                <m:den>
                                  <m:r>
                                    <a:rPr lang="en-US" altLang="zh-CN" sz="1400" i="1">
                                      <a:solidFill>
                                        <a:srgbClr val="000000"/>
                                      </a:solidFill>
                                      <a:latin typeface="Cambria Math" panose="02040503050406030204" pitchFamily="18" charset="0"/>
                                    </a:rPr>
                                    <m:t>2</m:t>
                                  </m:r>
                                </m:den>
                              </m:f>
                            </m:e>
                          </m:d>
                        </m:num>
                        <m:den>
                          <m:r>
                            <a:rPr lang="en-US" altLang="zh-CN" sz="1400" b="0" i="1" smtClean="0">
                              <a:solidFill>
                                <a:srgbClr val="000000"/>
                              </a:solidFill>
                              <a:latin typeface="Cambria Math" panose="02040503050406030204" pitchFamily="18" charset="0"/>
                              <a:ea typeface="+mn-ea"/>
                            </a:rPr>
                            <m:t>𝑤𝑖𝑛𝑑𝑜𝑤</m:t>
                          </m:r>
                        </m:den>
                      </m:f>
                    </m:oMath>
                  </m:oMathPara>
                </a14:m>
                <a:endParaRPr lang="zh-CN" altLang="en-US" sz="1400" dirty="0"/>
              </a:p>
            </p:txBody>
          </p:sp>
        </mc:Choice>
        <mc:Fallback>
          <p:sp>
            <p:nvSpPr>
              <p:cNvPr id="18" name="文本框 17">
                <a:extLst>
                  <a:ext uri="{FF2B5EF4-FFF2-40B4-BE49-F238E27FC236}">
                    <a16:creationId xmlns:a16="http://schemas.microsoft.com/office/drawing/2014/main" id="{EB0B8F1D-ACAF-8958-B396-0D9D98BE5F1C}"/>
                  </a:ext>
                </a:extLst>
              </p:cNvPr>
              <p:cNvSpPr txBox="1">
                <a:spLocks noRot="1" noChangeAspect="1" noMove="1" noResize="1" noEditPoints="1" noAdjustHandles="1" noChangeArrowheads="1" noChangeShapeType="1" noTextEdit="1"/>
              </p:cNvSpPr>
              <p:nvPr/>
            </p:nvSpPr>
            <p:spPr>
              <a:xfrm>
                <a:off x="439727" y="3585351"/>
                <a:ext cx="6453554" cy="67672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DCE7AE61-05DA-8A12-B6EE-BA1783AF6373}"/>
                  </a:ext>
                </a:extLst>
              </p:cNvPr>
              <p:cNvSpPr txBox="1"/>
              <p:nvPr/>
            </p:nvSpPr>
            <p:spPr>
              <a:xfrm>
                <a:off x="1453662" y="5600956"/>
                <a:ext cx="4278543" cy="382412"/>
              </a:xfrm>
              <a:prstGeom prst="rect">
                <a:avLst/>
              </a:prstGeom>
              <a:noFill/>
            </p:spPr>
            <p:txBody>
              <a:bodyPr wrap="none" lIns="0" tIns="0" rIns="0" bIns="0" rtlCol="0">
                <a:spAutoFit/>
              </a:bodyPr>
              <a:lstStyle/>
              <a:p>
                <a:pPr lvl="0">
                  <a:lnSpc>
                    <a:spcPct val="120000"/>
                  </a:lnSpc>
                  <a:spcBef>
                    <a:spcPts val="1000"/>
                  </a:spcBef>
                  <a:spcAft>
                    <a:spcPts val="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𝐷𝑖𝑓𝑓</m:t>
                      </m:r>
                      <m:d>
                        <m:dPr>
                          <m:ctrlPr>
                            <a:rPr lang="en-US" altLang="zh-CN" i="1">
                              <a:latin typeface="Cambria Math" panose="02040503050406030204" pitchFamily="18" charset="0"/>
                            </a:rPr>
                          </m:ctrlPr>
                        </m:dPr>
                        <m:e>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𝑚𝑎𝑥</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𝑚𝑖𝑛</m:t>
                          </m:r>
                        </m:sub>
                      </m:sSub>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p:sp>
            <p:nvSpPr>
              <p:cNvPr id="19" name="文本框 18">
                <a:extLst>
                  <a:ext uri="{FF2B5EF4-FFF2-40B4-BE49-F238E27FC236}">
                    <a16:creationId xmlns:a16="http://schemas.microsoft.com/office/drawing/2014/main" id="{DCE7AE61-05DA-8A12-B6EE-BA1783AF6373}"/>
                  </a:ext>
                </a:extLst>
              </p:cNvPr>
              <p:cNvSpPr txBox="1">
                <a:spLocks noRot="1" noChangeAspect="1" noMove="1" noResize="1" noEditPoints="1" noAdjustHandles="1" noChangeArrowheads="1" noChangeShapeType="1" noTextEdit="1"/>
              </p:cNvSpPr>
              <p:nvPr/>
            </p:nvSpPr>
            <p:spPr>
              <a:xfrm>
                <a:off x="1453662" y="5600956"/>
                <a:ext cx="4278543" cy="382412"/>
              </a:xfrm>
              <a:prstGeom prst="rect">
                <a:avLst/>
              </a:prstGeom>
              <a:blipFill>
                <a:blip r:embed="rId7"/>
                <a:stretch>
                  <a:fillRect l="-1425" r="-1567" b="-15873"/>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00813188-9D1C-A03C-625C-0A40E01E2C72}"/>
              </a:ext>
            </a:extLst>
          </p:cNvPr>
          <p:cNvSpPr/>
          <p:nvPr/>
        </p:nvSpPr>
        <p:spPr>
          <a:xfrm>
            <a:off x="7501718" y="5144820"/>
            <a:ext cx="3765524" cy="298309"/>
          </a:xfrm>
          <a:prstGeom prst="rect">
            <a:avLst/>
          </a:prstGeom>
          <a:solidFill>
            <a:schemeClr val="accent1"/>
          </a:solidFill>
          <a:ln>
            <a:noFill/>
          </a:ln>
        </p:spPr>
        <p:txBody>
          <a:bodyPr anchor="ctr"/>
          <a:lstStyle/>
          <a:p>
            <a:pPr algn="ctr"/>
            <a:r>
              <a:rPr lang="zh-CN" altLang="en-US" sz="1200" spc="300" dirty="0">
                <a:solidFill>
                  <a:schemeClr val="lt1"/>
                </a:solidFill>
              </a:rPr>
              <a:t>    心跳周期划分</a:t>
            </a:r>
            <a:r>
              <a:rPr lang="en-US" altLang="zh-CN" sz="1200" spc="300" dirty="0">
                <a:solidFill>
                  <a:schemeClr val="lt1"/>
                </a:solidFill>
              </a:rPr>
              <a:t>	</a:t>
            </a:r>
            <a:endParaRPr lang="zh-CN" sz="1200" spc="300" dirty="0">
              <a:solidFill>
                <a:schemeClr val="lt1"/>
              </a:solidFill>
            </a:endParaRPr>
          </a:p>
        </p:txBody>
      </p:sp>
    </p:spTree>
    <p:extLst>
      <p:ext uri="{BB962C8B-B14F-4D97-AF65-F5344CB8AC3E}">
        <p14:creationId xmlns:p14="http://schemas.microsoft.com/office/powerpoint/2010/main" val="4286177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083298" y="1084537"/>
            <a:ext cx="4555393" cy="560153"/>
          </a:xfrm>
          <a:prstGeom prst="rect">
            <a:avLst/>
          </a:prstGeom>
          <a:solidFill>
            <a:schemeClr val="accent1"/>
          </a:solidFill>
        </p:spPr>
        <p:txBody>
          <a:bodyPr wrap="square" lIns="0" tIns="0" rIns="0" bIns="0" anchor="ctr" anchorCtr="0"/>
          <a:lstStyle>
            <a:lvl1pPr lvl="0">
              <a:lnSpc>
                <a:spcPct val="130000"/>
              </a:lnSpc>
              <a:defRPr sz="4000" spc="300">
                <a:solidFill>
                  <a:schemeClr val="accent1"/>
                </a:solidFill>
                <a:latin typeface="微软雅黑"/>
                <a:ea typeface="微软雅黑"/>
              </a:defRPr>
            </a:lvl1pPr>
          </a:lstStyle>
          <a:p>
            <a:pPr algn="ctr"/>
            <a:r>
              <a:rPr lang="zh-CN" altLang="en-US" sz="2800" b="1" dirty="0">
                <a:solidFill>
                  <a:schemeClr val="bg1"/>
                </a:solidFill>
              </a:rPr>
              <a:t>动态像素选择</a:t>
            </a:r>
            <a:endParaRPr lang="en-US" altLang="zh-CN" sz="2800" b="1" dirty="0">
              <a:solidFill>
                <a:schemeClr val="bg1"/>
              </a:solidFill>
            </a:endParaRPr>
          </a:p>
        </p:txBody>
      </p:sp>
      <p:sp>
        <p:nvSpPr>
          <p:cNvPr id="13" name="矩形 12"/>
          <p:cNvSpPr/>
          <p:nvPr/>
        </p:nvSpPr>
        <p:spPr>
          <a:xfrm>
            <a:off x="581444" y="5704684"/>
            <a:ext cx="4998741" cy="298309"/>
          </a:xfrm>
          <a:prstGeom prst="rect">
            <a:avLst/>
          </a:prstGeom>
          <a:solidFill>
            <a:schemeClr val="accent1"/>
          </a:solidFill>
          <a:ln>
            <a:noFill/>
          </a:ln>
        </p:spPr>
        <p:txBody>
          <a:bodyPr anchor="ctr"/>
          <a:lstStyle/>
          <a:p>
            <a:pPr algn="ctr"/>
            <a:r>
              <a:rPr lang="zh-CN" altLang="en-US" sz="1200" spc="300" dirty="0">
                <a:solidFill>
                  <a:schemeClr val="lt1"/>
                </a:solidFill>
              </a:rPr>
              <a:t>心波提取</a:t>
            </a:r>
            <a:endParaRPr lang="zh-CN" sz="1200" spc="300" dirty="0">
              <a:solidFill>
                <a:schemeClr val="lt1"/>
              </a:solidFill>
            </a:endParaRPr>
          </a:p>
        </p:txBody>
      </p:sp>
      <p:sp>
        <p:nvSpPr>
          <p:cNvPr id="21" name="文本框 20"/>
          <p:cNvSpPr txBox="1"/>
          <p:nvPr/>
        </p:nvSpPr>
        <p:spPr>
          <a:xfrm>
            <a:off x="6096000" y="2605207"/>
            <a:ext cx="4555393" cy="560153"/>
          </a:xfrm>
          <a:prstGeom prst="rect">
            <a:avLst/>
          </a:prstGeom>
          <a:solidFill>
            <a:schemeClr val="accent4"/>
          </a:solidFill>
        </p:spPr>
        <p:txBody>
          <a:bodyPr wrap="square" lIns="0" tIns="0" rIns="0" bIns="0" anchor="ctr" anchorCtr="0"/>
          <a:lstStyle>
            <a:lvl1pPr lvl="0">
              <a:lnSpc>
                <a:spcPct val="130000"/>
              </a:lnSpc>
              <a:defRPr sz="4000" spc="300">
                <a:solidFill>
                  <a:schemeClr val="accent1"/>
                </a:solidFill>
                <a:latin typeface="微软雅黑"/>
                <a:ea typeface="微软雅黑"/>
              </a:defRPr>
            </a:lvl1pPr>
          </a:lstStyle>
          <a:p>
            <a:pPr algn="ctr"/>
            <a:r>
              <a:rPr lang="zh-CN" altLang="en-US" sz="2800" b="1" dirty="0">
                <a:solidFill>
                  <a:schemeClr val="bg1"/>
                </a:solidFill>
                <a:latin typeface="微软雅黑"/>
                <a:ea typeface="微软雅黑"/>
              </a:rPr>
              <a:t>计算三色通道心脏测量值</a:t>
            </a:r>
            <a:endParaRPr lang="zh-CN" sz="2800" b="1" dirty="0">
              <a:solidFill>
                <a:schemeClr val="bg1"/>
              </a:solidFill>
              <a:latin typeface="微软雅黑"/>
              <a:ea typeface="微软雅黑"/>
            </a:endParaRPr>
          </a:p>
        </p:txBody>
      </p:sp>
      <p:pic>
        <p:nvPicPr>
          <p:cNvPr id="4" name="图片 3">
            <a:extLst>
              <a:ext uri="{FF2B5EF4-FFF2-40B4-BE49-F238E27FC236}">
                <a16:creationId xmlns:a16="http://schemas.microsoft.com/office/drawing/2014/main" id="{86E318D3-69A3-22CD-9A06-DB579A8B9978}"/>
              </a:ext>
            </a:extLst>
          </p:cNvPr>
          <p:cNvPicPr>
            <a:picLocks noChangeAspect="1"/>
          </p:cNvPicPr>
          <p:nvPr/>
        </p:nvPicPr>
        <p:blipFill>
          <a:blip r:embed="rId3"/>
          <a:stretch>
            <a:fillRect/>
          </a:stretch>
        </p:blipFill>
        <p:spPr>
          <a:xfrm>
            <a:off x="765908" y="1312985"/>
            <a:ext cx="4391828" cy="1666692"/>
          </a:xfrm>
          <a:prstGeom prst="rect">
            <a:avLst/>
          </a:prstGeom>
        </p:spPr>
      </p:pic>
      <p:sp>
        <p:nvSpPr>
          <p:cNvPr id="5" name="文本框 4">
            <a:extLst>
              <a:ext uri="{FF2B5EF4-FFF2-40B4-BE49-F238E27FC236}">
                <a16:creationId xmlns:a16="http://schemas.microsoft.com/office/drawing/2014/main" id="{C8E73C77-F04C-E484-AAF8-AE37870E6284}"/>
              </a:ext>
            </a:extLst>
          </p:cNvPr>
          <p:cNvSpPr txBox="1"/>
          <p:nvPr/>
        </p:nvSpPr>
        <p:spPr>
          <a:xfrm>
            <a:off x="6046696" y="4079420"/>
            <a:ext cx="4604697" cy="560153"/>
          </a:xfrm>
          <a:prstGeom prst="rect">
            <a:avLst/>
          </a:prstGeom>
          <a:solidFill>
            <a:schemeClr val="accent1"/>
          </a:solidFill>
        </p:spPr>
        <p:txBody>
          <a:bodyPr wrap="square" lIns="0" tIns="0" rIns="0" bIns="0" anchor="ctr" anchorCtr="0"/>
          <a:lstStyle>
            <a:lvl1pPr lvl="0">
              <a:lnSpc>
                <a:spcPct val="130000"/>
              </a:lnSpc>
              <a:defRPr sz="4000" spc="300">
                <a:solidFill>
                  <a:schemeClr val="accent1"/>
                </a:solidFill>
                <a:latin typeface="微软雅黑"/>
                <a:ea typeface="微软雅黑"/>
              </a:defRPr>
            </a:lvl1pPr>
          </a:lstStyle>
          <a:p>
            <a:pPr algn="ctr"/>
            <a:r>
              <a:rPr lang="zh-CN" altLang="en-US" sz="2800" b="1" dirty="0">
                <a:solidFill>
                  <a:schemeClr val="bg1"/>
                </a:solidFill>
                <a:latin typeface="微软雅黑"/>
                <a:ea typeface="微软雅黑"/>
              </a:rPr>
              <a:t>数据归一化</a:t>
            </a:r>
            <a:endParaRPr lang="zh-CN" sz="2800" b="1" dirty="0">
              <a:solidFill>
                <a:schemeClr val="bg1"/>
              </a:solidFill>
              <a:latin typeface="微软雅黑"/>
              <a:ea typeface="微软雅黑"/>
            </a:endParaRPr>
          </a:p>
        </p:txBody>
      </p:sp>
      <p:sp>
        <p:nvSpPr>
          <p:cNvPr id="15" name="文本框 14">
            <a:extLst>
              <a:ext uri="{FF2B5EF4-FFF2-40B4-BE49-F238E27FC236}">
                <a16:creationId xmlns:a16="http://schemas.microsoft.com/office/drawing/2014/main" id="{C4BDC30E-2D31-7465-51F0-BA42BDC2C6AA}"/>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2AFFACB3-3234-9486-E8B6-DE8A6B2123F8}"/>
                  </a:ext>
                </a:extLst>
              </p:cNvPr>
              <p:cNvSpPr txBox="1"/>
              <p:nvPr/>
            </p:nvSpPr>
            <p:spPr>
              <a:xfrm>
                <a:off x="6083718" y="1765234"/>
                <a:ext cx="3895425" cy="7194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𝑘</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𝐷𝑖𝑓𝑓</m:t>
                                  </m:r>
                                </m:e>
                                <m:sup>
                                  <m:r>
                                    <a:rPr lang="en-US" altLang="zh-CN" b="0" i="1" smtClean="0">
                                      <a:latin typeface="Cambria Math" panose="02040503050406030204" pitchFamily="18" charset="0"/>
                                    </a:rPr>
                                    <m:t>𝑘</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&gt;</m:t>
                              </m:r>
                              <m:r>
                                <a:rPr lang="zh-CN" altLang="en-US" b="0" i="1" smtClean="0">
                                  <a:latin typeface="Cambria Math" panose="02040503050406030204" pitchFamily="18" charset="0"/>
                                </a:rPr>
                                <m:t>𝛾</m:t>
                              </m:r>
                            </m:e>
                            <m:e>
                              <m:r>
                                <a:rPr lang="en-US" altLang="zh-CN" b="0" i="1" smtClean="0">
                                  <a:latin typeface="Cambria Math" panose="02040503050406030204" pitchFamily="18" charset="0"/>
                                </a:rPr>
                                <m:t>0 </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𝐷𝑖𝑓𝑓</m:t>
                                  </m:r>
                                </m:e>
                                <m:sup>
                                  <m:r>
                                    <a:rPr lang="en-US" altLang="zh-CN" i="1">
                                      <a:latin typeface="Cambria Math" panose="02040503050406030204" pitchFamily="18" charset="0"/>
                                    </a:rPr>
                                    <m:t>𝑘</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d>
                              <m:r>
                                <a:rPr lang="en-US" altLang="zh-CN" b="0" i="1" smtClean="0">
                                  <a:latin typeface="Cambria Math" panose="02040503050406030204" pitchFamily="18" charset="0"/>
                                </a:rPr>
                                <m:t>&lt;</m:t>
                              </m:r>
                              <m:r>
                                <a:rPr lang="zh-CN" altLang="en-US" i="1">
                                  <a:latin typeface="Cambria Math" panose="02040503050406030204" pitchFamily="18" charset="0"/>
                                </a:rPr>
                                <m:t>𝛾</m:t>
                              </m:r>
                            </m:e>
                          </m:eqArr>
                        </m:e>
                      </m:d>
                    </m:oMath>
                  </m:oMathPara>
                </a14:m>
                <a:endParaRPr lang="zh-CN" altLang="en-US" dirty="0"/>
              </a:p>
            </p:txBody>
          </p:sp>
        </mc:Choice>
        <mc:Fallback>
          <p:sp>
            <p:nvSpPr>
              <p:cNvPr id="16" name="文本框 15">
                <a:extLst>
                  <a:ext uri="{FF2B5EF4-FFF2-40B4-BE49-F238E27FC236}">
                    <a16:creationId xmlns:a16="http://schemas.microsoft.com/office/drawing/2014/main" id="{2AFFACB3-3234-9486-E8B6-DE8A6B2123F8}"/>
                  </a:ext>
                </a:extLst>
              </p:cNvPr>
              <p:cNvSpPr txBox="1">
                <a:spLocks noRot="1" noChangeAspect="1" noMove="1" noResize="1" noEditPoints="1" noAdjustHandles="1" noChangeArrowheads="1" noChangeShapeType="1" noTextEdit="1"/>
              </p:cNvSpPr>
              <p:nvPr/>
            </p:nvSpPr>
            <p:spPr>
              <a:xfrm>
                <a:off x="6083718" y="1765234"/>
                <a:ext cx="3895425" cy="71942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0B58DFCD-5090-AF24-5B26-EFBD9E2F02A9}"/>
                  </a:ext>
                </a:extLst>
              </p:cNvPr>
              <p:cNvSpPr txBox="1"/>
              <p:nvPr/>
            </p:nvSpPr>
            <p:spPr>
              <a:xfrm>
                <a:off x="6096000" y="3239448"/>
                <a:ext cx="3378297" cy="67723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𝑘</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𝑐</m:t>
                                  </m:r>
                                </m:e>
                                <m: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e>
                                  </m:d>
                                </m:sub>
                                <m:sup>
                                  <m:r>
                                    <a:rPr lang="en-US" altLang="zh-CN" b="0" i="1" smtClean="0">
                                      <a:latin typeface="Cambria Math" panose="02040503050406030204" pitchFamily="18" charset="0"/>
                                      <a:ea typeface="Cambria Math" panose="02040503050406030204" pitchFamily="18" charset="0"/>
                                    </a:rPr>
                                    <m:t>𝑘</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e>
                          </m:nary>
                        </m:num>
                        <m:den>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𝑀</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e>
                          </m:nary>
                        </m:den>
                      </m:f>
                    </m:oMath>
                  </m:oMathPara>
                </a14:m>
                <a:endParaRPr lang="zh-CN" altLang="en-US" dirty="0"/>
              </a:p>
            </p:txBody>
          </p:sp>
        </mc:Choice>
        <mc:Fallback>
          <p:sp>
            <p:nvSpPr>
              <p:cNvPr id="17" name="文本框 16">
                <a:extLst>
                  <a:ext uri="{FF2B5EF4-FFF2-40B4-BE49-F238E27FC236}">
                    <a16:creationId xmlns:a16="http://schemas.microsoft.com/office/drawing/2014/main" id="{0B58DFCD-5090-AF24-5B26-EFBD9E2F02A9}"/>
                  </a:ext>
                </a:extLst>
              </p:cNvPr>
              <p:cNvSpPr txBox="1">
                <a:spLocks noRot="1" noChangeAspect="1" noMove="1" noResize="1" noEditPoints="1" noAdjustHandles="1" noChangeArrowheads="1" noChangeShapeType="1" noTextEdit="1"/>
              </p:cNvSpPr>
              <p:nvPr/>
            </p:nvSpPr>
            <p:spPr>
              <a:xfrm>
                <a:off x="6096000" y="3239448"/>
                <a:ext cx="3378297" cy="67723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90758BD6-6860-7A47-AE83-95104175A36A}"/>
                  </a:ext>
                </a:extLst>
              </p:cNvPr>
              <p:cNvSpPr txBox="1"/>
              <p:nvPr/>
            </p:nvSpPr>
            <p:spPr>
              <a:xfrm>
                <a:off x="6097292" y="4760118"/>
                <a:ext cx="2686954" cy="4806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𝑟</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𝑐</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𝑟</m:t>
                                  </m:r>
                                </m:e>
                              </m:d>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𝑟</m:t>
                                  </m:r>
                                </m:e>
                              </m:d>
                            </m:sub>
                          </m:sSub>
                          <m:d>
                            <m:dPr>
                              <m:ctrlPr>
                                <a:rPr lang="en-US" altLang="zh-CN" sz="1400" i="1">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𝑚𝑖𝑛</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𝑟</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b="0" i="1" smtClean="0">
                                      <a:latin typeface="Cambria Math" panose="02040503050406030204" pitchFamily="18" charset="0"/>
                                    </a:rPr>
                                    <m:t>𝑚𝑎𝑥</m:t>
                                  </m:r>
                                </m:sub>
                              </m:sSub>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𝑟</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𝑚𝑖𝑛</m:t>
                                  </m:r>
                                </m:sub>
                              </m:sSub>
                            </m:e>
                          </m:d>
                        </m:den>
                      </m:f>
                    </m:oMath>
                  </m:oMathPara>
                </a14:m>
                <a:endParaRPr lang="zh-CN" altLang="en-US" sz="1400" dirty="0"/>
              </a:p>
            </p:txBody>
          </p:sp>
        </mc:Choice>
        <mc:Fallback>
          <p:sp>
            <p:nvSpPr>
              <p:cNvPr id="18" name="文本框 17">
                <a:extLst>
                  <a:ext uri="{FF2B5EF4-FFF2-40B4-BE49-F238E27FC236}">
                    <a16:creationId xmlns:a16="http://schemas.microsoft.com/office/drawing/2014/main" id="{90758BD6-6860-7A47-AE83-95104175A36A}"/>
                  </a:ext>
                </a:extLst>
              </p:cNvPr>
              <p:cNvSpPr txBox="1">
                <a:spLocks noRot="1" noChangeAspect="1" noMove="1" noResize="1" noEditPoints="1" noAdjustHandles="1" noChangeArrowheads="1" noChangeShapeType="1" noTextEdit="1"/>
              </p:cNvSpPr>
              <p:nvPr/>
            </p:nvSpPr>
            <p:spPr>
              <a:xfrm>
                <a:off x="6097292" y="4760118"/>
                <a:ext cx="2686954" cy="480644"/>
              </a:xfrm>
              <a:prstGeom prst="rect">
                <a:avLst/>
              </a:prstGeom>
              <a:blipFill>
                <a:blip r:embed="rId6"/>
                <a:stretch>
                  <a:fillRect l="-907" b="-253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2DF97C4F-23AE-FD86-FA4E-40DC23C99D97}"/>
                  </a:ext>
                </a:extLst>
              </p:cNvPr>
              <p:cNvSpPr txBox="1"/>
              <p:nvPr/>
            </p:nvSpPr>
            <p:spPr>
              <a:xfrm>
                <a:off x="6046696" y="5392611"/>
                <a:ext cx="2734082" cy="48538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𝑔</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𝑐</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𝑔</m:t>
                                  </m:r>
                                </m:e>
                              </m:d>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e>
                              </m:d>
                            </m:sub>
                          </m:sSub>
                          <m:d>
                            <m:dPr>
                              <m:ctrlPr>
                                <a:rPr lang="en-US" altLang="zh-CN" sz="1400" i="1">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𝑚𝑖𝑛</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b="0" i="1" smtClean="0">
                                      <a:latin typeface="Cambria Math" panose="02040503050406030204" pitchFamily="18" charset="0"/>
                                    </a:rPr>
                                    <m:t>𝑚𝑎𝑥</m:t>
                                  </m:r>
                                </m:sub>
                              </m:sSub>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𝑚𝑖𝑛</m:t>
                                  </m:r>
                                </m:sub>
                              </m:sSub>
                            </m:e>
                          </m:d>
                        </m:den>
                      </m:f>
                    </m:oMath>
                  </m:oMathPara>
                </a14:m>
                <a:endParaRPr lang="zh-CN" altLang="en-US" sz="1400" dirty="0"/>
              </a:p>
            </p:txBody>
          </p:sp>
        </mc:Choice>
        <mc:Fallback>
          <p:sp>
            <p:nvSpPr>
              <p:cNvPr id="19" name="文本框 18">
                <a:extLst>
                  <a:ext uri="{FF2B5EF4-FFF2-40B4-BE49-F238E27FC236}">
                    <a16:creationId xmlns:a16="http://schemas.microsoft.com/office/drawing/2014/main" id="{2DF97C4F-23AE-FD86-FA4E-40DC23C99D97}"/>
                  </a:ext>
                </a:extLst>
              </p:cNvPr>
              <p:cNvSpPr txBox="1">
                <a:spLocks noRot="1" noChangeAspect="1" noMove="1" noResize="1" noEditPoints="1" noAdjustHandles="1" noChangeArrowheads="1" noChangeShapeType="1" noTextEdit="1"/>
              </p:cNvSpPr>
              <p:nvPr/>
            </p:nvSpPr>
            <p:spPr>
              <a:xfrm>
                <a:off x="6046696" y="5392611"/>
                <a:ext cx="2734082" cy="485389"/>
              </a:xfrm>
              <a:prstGeom prst="rect">
                <a:avLst/>
              </a:prstGeom>
              <a:blipFill>
                <a:blip r:embed="rId7"/>
                <a:stretch>
                  <a:fillRect l="-1116" b="-759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829A5D8B-F7EF-19D8-0607-B8CD8936AC62}"/>
                  </a:ext>
                </a:extLst>
              </p:cNvPr>
              <p:cNvSpPr txBox="1"/>
              <p:nvPr/>
            </p:nvSpPr>
            <p:spPr>
              <a:xfrm>
                <a:off x="8888294" y="4776900"/>
                <a:ext cx="2724207" cy="48064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𝑏</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𝑐</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𝑏</m:t>
                                  </m:r>
                                </m:e>
                              </m:d>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𝑏</m:t>
                                  </m:r>
                                </m:e>
                              </m:d>
                            </m:sub>
                          </m:sSub>
                          <m:d>
                            <m:dPr>
                              <m:ctrlPr>
                                <a:rPr lang="en-US" altLang="zh-CN" sz="1400" i="1">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𝑚𝑖𝑛</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𝑏</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b="0" i="1" smtClean="0">
                                      <a:latin typeface="Cambria Math" panose="02040503050406030204" pitchFamily="18" charset="0"/>
                                    </a:rPr>
                                    <m:t>𝑚𝑎𝑥</m:t>
                                  </m:r>
                                </m:sub>
                              </m:sSub>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𝑏</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𝑚𝑖𝑛</m:t>
                                  </m:r>
                                </m:sub>
                              </m:sSub>
                            </m:e>
                          </m:d>
                        </m:den>
                      </m:f>
                    </m:oMath>
                  </m:oMathPara>
                </a14:m>
                <a:endParaRPr lang="zh-CN" altLang="en-US" sz="1400" dirty="0"/>
              </a:p>
            </p:txBody>
          </p:sp>
        </mc:Choice>
        <mc:Fallback>
          <p:sp>
            <p:nvSpPr>
              <p:cNvPr id="22" name="文本框 21">
                <a:extLst>
                  <a:ext uri="{FF2B5EF4-FFF2-40B4-BE49-F238E27FC236}">
                    <a16:creationId xmlns:a16="http://schemas.microsoft.com/office/drawing/2014/main" id="{829A5D8B-F7EF-19D8-0607-B8CD8936AC62}"/>
                  </a:ext>
                </a:extLst>
              </p:cNvPr>
              <p:cNvSpPr txBox="1">
                <a:spLocks noRot="1" noChangeAspect="1" noMove="1" noResize="1" noEditPoints="1" noAdjustHandles="1" noChangeArrowheads="1" noChangeShapeType="1" noTextEdit="1"/>
              </p:cNvSpPr>
              <p:nvPr/>
            </p:nvSpPr>
            <p:spPr>
              <a:xfrm>
                <a:off x="8888294" y="4776900"/>
                <a:ext cx="2724207" cy="480644"/>
              </a:xfrm>
              <a:prstGeom prst="rect">
                <a:avLst/>
              </a:prstGeom>
              <a:blipFill>
                <a:blip r:embed="rId8"/>
                <a:stretch>
                  <a:fillRect l="-895" b="-38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0EF176A2-578B-1588-CD29-44FFD59DEDFE}"/>
                  </a:ext>
                </a:extLst>
              </p:cNvPr>
              <p:cNvSpPr txBox="1"/>
              <p:nvPr/>
            </p:nvSpPr>
            <p:spPr>
              <a:xfrm>
                <a:off x="9726494" y="5406222"/>
                <a:ext cx="810928" cy="3877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𝑡</m:t>
                          </m:r>
                        </m:num>
                        <m:den>
                          <m:r>
                            <a:rPr lang="en-US" altLang="zh-CN" sz="1400" b="0" i="1" smtClean="0">
                              <a:latin typeface="Cambria Math" panose="02040503050406030204" pitchFamily="18" charset="0"/>
                            </a:rPr>
                            <m:t>𝑇</m:t>
                          </m:r>
                          <m:r>
                            <a:rPr lang="en-US" altLang="zh-CN" sz="1400" b="0" i="1" smtClean="0">
                              <a:latin typeface="Cambria Math" panose="02040503050406030204" pitchFamily="18" charset="0"/>
                            </a:rPr>
                            <m:t>−1</m:t>
                          </m:r>
                        </m:den>
                      </m:f>
                    </m:oMath>
                  </m:oMathPara>
                </a14:m>
                <a:endParaRPr lang="zh-CN" altLang="en-US" sz="1400" dirty="0"/>
              </a:p>
            </p:txBody>
          </p:sp>
        </mc:Choice>
        <mc:Fallback>
          <p:sp>
            <p:nvSpPr>
              <p:cNvPr id="23" name="文本框 22">
                <a:extLst>
                  <a:ext uri="{FF2B5EF4-FFF2-40B4-BE49-F238E27FC236}">
                    <a16:creationId xmlns:a16="http://schemas.microsoft.com/office/drawing/2014/main" id="{0EF176A2-578B-1588-CD29-44FFD59DEDFE}"/>
                  </a:ext>
                </a:extLst>
              </p:cNvPr>
              <p:cNvSpPr txBox="1">
                <a:spLocks noRot="1" noChangeAspect="1" noMove="1" noResize="1" noEditPoints="1" noAdjustHandles="1" noChangeArrowheads="1" noChangeShapeType="1" noTextEdit="1"/>
              </p:cNvSpPr>
              <p:nvPr/>
            </p:nvSpPr>
            <p:spPr>
              <a:xfrm>
                <a:off x="9726494" y="5406222"/>
                <a:ext cx="810928" cy="387735"/>
              </a:xfrm>
              <a:prstGeom prst="rect">
                <a:avLst/>
              </a:prstGeom>
              <a:blipFill>
                <a:blip r:embed="rId9"/>
                <a:stretch>
                  <a:fillRect l="-2256" t="-3175" r="-3759" b="-14286"/>
                </a:stretch>
              </a:blipFill>
            </p:spPr>
            <p:txBody>
              <a:bodyPr/>
              <a:lstStyle/>
              <a:p>
                <a:r>
                  <a:rPr lang="zh-CN" altLang="en-US">
                    <a:noFill/>
                  </a:rPr>
                  <a:t> </a:t>
                </a:r>
              </a:p>
            </p:txBody>
          </p:sp>
        </mc:Fallback>
      </mc:AlternateContent>
      <p:sp>
        <p:nvSpPr>
          <p:cNvPr id="26" name="标题 8">
            <a:extLst>
              <a:ext uri="{FF2B5EF4-FFF2-40B4-BE49-F238E27FC236}">
                <a16:creationId xmlns:a16="http://schemas.microsoft.com/office/drawing/2014/main" id="{9150B2DA-2E82-D8B6-7874-28AFF1339168}"/>
              </a:ext>
            </a:extLst>
          </p:cNvPr>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dirty="0"/>
              <a:t>像素动态选择</a:t>
            </a:r>
            <a:br>
              <a:rPr lang="zh-CN" altLang="zh-CN" sz="2800" b="1" dirty="0">
                <a:latin typeface="微软雅黑"/>
              </a:rPr>
            </a:br>
            <a:endParaRPr lang="zh-CN" dirty="0"/>
          </a:p>
        </p:txBody>
      </p:sp>
      <p:pic>
        <p:nvPicPr>
          <p:cNvPr id="28" name="图片 27">
            <a:extLst>
              <a:ext uri="{FF2B5EF4-FFF2-40B4-BE49-F238E27FC236}">
                <a16:creationId xmlns:a16="http://schemas.microsoft.com/office/drawing/2014/main" id="{90499168-4A44-F63B-7B12-E811D25E8F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5065" y="2915459"/>
            <a:ext cx="3653514" cy="27401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文本框 15"/>
              <p:cNvSpPr txBox="1"/>
              <p:nvPr/>
            </p:nvSpPr>
            <p:spPr>
              <a:xfrm>
                <a:off x="723615" y="4843482"/>
                <a:ext cx="4619195" cy="1256113"/>
              </a:xfrm>
              <a:prstGeom prst="rect">
                <a:avLst/>
              </a:prstGeom>
              <a:noFill/>
            </p:spPr>
            <p:txBody>
              <a:bodyPr wrap="square" lIns="0" tIns="0" rIns="0" bIns="0">
                <a:spAutoFit/>
              </a:bodyPr>
              <a:lstStyle>
                <a:lvl1pPr lvl="0">
                  <a:lnSpc>
                    <a:spcPct val="130000"/>
                  </a:lnSpc>
                  <a:defRPr sz="1200" spc="300">
                    <a:solidFill>
                      <a:schemeClr val="tx1">
                        <a:lumMod val="85000"/>
                        <a:lumOff val="15000"/>
                      </a:schemeClr>
                    </a:solidFill>
                  </a:defRPr>
                </a:lvl1pPr>
              </a:lstStyle>
              <a:p>
                <a:pPr lvl="0">
                  <a:spcAft>
                    <a:spcPts val="0"/>
                  </a:spcAft>
                  <a:buFont typeface="Wingdings" panose="05000000000000000000" pitchFamily="2" charset="2"/>
                  <a:buChar char="l"/>
                </a:pPr>
                <a:r>
                  <a:rPr lang="zh-CN" altLang="en-US" sz="1400" dirty="0">
                    <a:solidFill>
                      <a:srgbClr val="000000"/>
                    </a:solidFill>
                    <a:latin typeface="+mn-ea"/>
                    <a:ea typeface="+mn-ea"/>
                  </a:rPr>
                  <a:t>提取</a:t>
                </a:r>
                <a14:m>
                  <m:oMath xmlns:m="http://schemas.openxmlformats.org/officeDocument/2006/math">
                    <m:sSub>
                      <m:sSubPr>
                        <m:ctrlPr>
                          <a:rPr lang="en-US" altLang="zh-CN" sz="1400" b="1" i="1" smtClean="0">
                            <a:solidFill>
                              <a:srgbClr val="000000"/>
                            </a:solidFill>
                            <a:latin typeface="+mn-ea"/>
                            <a:ea typeface="+mn-ea"/>
                          </a:rPr>
                        </m:ctrlPr>
                      </m:sSubPr>
                      <m:e>
                        <m:r>
                          <a:rPr lang="en-US" altLang="zh-CN" sz="1400" b="1" i="1" smtClean="0">
                            <a:solidFill>
                              <a:srgbClr val="000000"/>
                            </a:solidFill>
                            <a:latin typeface="+mn-ea"/>
                            <a:ea typeface="+mn-ea"/>
                          </a:rPr>
                          <m:t>𝒉</m:t>
                        </m:r>
                      </m:e>
                      <m:sub>
                        <m:r>
                          <a:rPr lang="en-US" altLang="zh-CN" sz="1400" b="1" i="1" smtClean="0">
                            <a:solidFill>
                              <a:srgbClr val="000000"/>
                            </a:solidFill>
                            <a:latin typeface="+mn-ea"/>
                            <a:ea typeface="+mn-ea"/>
                          </a:rPr>
                          <m:t>𝟏</m:t>
                        </m:r>
                      </m:sub>
                    </m:sSub>
                    <m:r>
                      <a:rPr lang="en-US" altLang="zh-CN" sz="1400" b="1" i="1" smtClean="0">
                        <a:solidFill>
                          <a:srgbClr val="000000"/>
                        </a:solidFill>
                        <a:latin typeface="+mn-ea"/>
                        <a:ea typeface="+mn-ea"/>
                      </a:rPr>
                      <m:t>,</m:t>
                    </m:r>
                    <m:sSub>
                      <m:sSubPr>
                        <m:ctrlPr>
                          <a:rPr lang="en-US" altLang="zh-CN" sz="1400" b="1" i="1">
                            <a:solidFill>
                              <a:srgbClr val="000000"/>
                            </a:solidFill>
                            <a:latin typeface="+mn-ea"/>
                            <a:ea typeface="+mn-ea"/>
                          </a:rPr>
                        </m:ctrlPr>
                      </m:sSubPr>
                      <m:e>
                        <m:r>
                          <a:rPr lang="en-US" altLang="zh-CN" sz="1400" b="1" i="1">
                            <a:solidFill>
                              <a:srgbClr val="000000"/>
                            </a:solidFill>
                            <a:latin typeface="+mn-ea"/>
                            <a:ea typeface="+mn-ea"/>
                          </a:rPr>
                          <m:t>𝒉</m:t>
                        </m:r>
                      </m:e>
                      <m:sub>
                        <m:r>
                          <a:rPr lang="en-US" altLang="zh-CN" sz="1400" b="1" i="1" smtClean="0">
                            <a:solidFill>
                              <a:srgbClr val="000000"/>
                            </a:solidFill>
                            <a:latin typeface="+mn-ea"/>
                            <a:ea typeface="+mn-ea"/>
                          </a:rPr>
                          <m:t>𝟐</m:t>
                        </m:r>
                      </m:sub>
                    </m:sSub>
                    <m:r>
                      <a:rPr lang="en-US" altLang="zh-CN" sz="1400" b="1" i="1">
                        <a:solidFill>
                          <a:srgbClr val="000000"/>
                        </a:solidFill>
                        <a:latin typeface="+mn-ea"/>
                        <a:ea typeface="+mn-ea"/>
                      </a:rPr>
                      <m:t>,</m:t>
                    </m:r>
                    <m:sSub>
                      <m:sSubPr>
                        <m:ctrlPr>
                          <a:rPr lang="en-US" altLang="zh-CN" sz="1400" b="1" i="1">
                            <a:solidFill>
                              <a:srgbClr val="000000"/>
                            </a:solidFill>
                            <a:latin typeface="+mn-ea"/>
                            <a:ea typeface="+mn-ea"/>
                          </a:rPr>
                        </m:ctrlPr>
                      </m:sSubPr>
                      <m:e>
                        <m:r>
                          <a:rPr lang="en-US" altLang="zh-CN" sz="1400" b="1" i="1" smtClean="0">
                            <a:solidFill>
                              <a:srgbClr val="000000"/>
                            </a:solidFill>
                            <a:latin typeface="+mn-ea"/>
                            <a:ea typeface="+mn-ea"/>
                          </a:rPr>
                          <m:t>𝒕</m:t>
                        </m:r>
                      </m:e>
                      <m:sub>
                        <m:r>
                          <a:rPr lang="en-US" altLang="zh-CN" sz="1400" b="1" i="1">
                            <a:solidFill>
                              <a:srgbClr val="000000"/>
                            </a:solidFill>
                            <a:latin typeface="+mn-ea"/>
                            <a:ea typeface="+mn-ea"/>
                          </a:rPr>
                          <m:t>𝟏</m:t>
                        </m:r>
                      </m:sub>
                    </m:sSub>
                    <m:r>
                      <a:rPr lang="en-US" altLang="zh-CN" sz="1400" b="1" i="1" smtClean="0">
                        <a:solidFill>
                          <a:srgbClr val="000000"/>
                        </a:solidFill>
                        <a:latin typeface="+mn-ea"/>
                        <a:ea typeface="+mn-ea"/>
                      </a:rPr>
                      <m:t>~</m:t>
                    </m:r>
                    <m:sSub>
                      <m:sSubPr>
                        <m:ctrlPr>
                          <a:rPr lang="en-US" altLang="zh-CN" sz="1400" b="1" i="1">
                            <a:solidFill>
                              <a:srgbClr val="000000"/>
                            </a:solidFill>
                            <a:latin typeface="+mn-ea"/>
                            <a:ea typeface="+mn-ea"/>
                          </a:rPr>
                        </m:ctrlPr>
                      </m:sSubPr>
                      <m:e>
                        <m:r>
                          <a:rPr lang="en-US" altLang="zh-CN" sz="1400" b="1" i="1" smtClean="0">
                            <a:solidFill>
                              <a:srgbClr val="000000"/>
                            </a:solidFill>
                            <a:latin typeface="+mn-ea"/>
                            <a:ea typeface="+mn-ea"/>
                          </a:rPr>
                          <m:t>𝒕</m:t>
                        </m:r>
                      </m:e>
                      <m:sub>
                        <m:r>
                          <a:rPr lang="en-US" altLang="zh-CN" sz="1400" b="1" i="1" smtClean="0">
                            <a:solidFill>
                              <a:srgbClr val="000000"/>
                            </a:solidFill>
                            <a:latin typeface="+mn-ea"/>
                            <a:ea typeface="+mn-ea"/>
                          </a:rPr>
                          <m:t>𝟒</m:t>
                        </m:r>
                      </m:sub>
                    </m:sSub>
                    <m:r>
                      <a:rPr lang="en-US" altLang="zh-CN" sz="1400" b="1" i="1" smtClean="0">
                        <a:solidFill>
                          <a:srgbClr val="000000"/>
                        </a:solidFill>
                        <a:latin typeface="+mn-ea"/>
                        <a:ea typeface="+mn-ea"/>
                      </a:rPr>
                      <m:t>,</m:t>
                    </m:r>
                    <m:sSub>
                      <m:sSubPr>
                        <m:ctrlPr>
                          <a:rPr lang="en-US" altLang="zh-CN" sz="1400" b="1" i="1">
                            <a:solidFill>
                              <a:srgbClr val="000000"/>
                            </a:solidFill>
                            <a:latin typeface="+mn-ea"/>
                            <a:ea typeface="+mn-ea"/>
                          </a:rPr>
                        </m:ctrlPr>
                      </m:sSubPr>
                      <m:e>
                        <m:r>
                          <a:rPr lang="en-US" altLang="zh-CN" sz="1400" b="1" i="1" smtClean="0">
                            <a:solidFill>
                              <a:srgbClr val="000000"/>
                            </a:solidFill>
                            <a:latin typeface="+mn-ea"/>
                            <a:ea typeface="+mn-ea"/>
                          </a:rPr>
                          <m:t>𝒔</m:t>
                        </m:r>
                      </m:e>
                      <m:sub>
                        <m:r>
                          <a:rPr lang="en-US" altLang="zh-CN" sz="1400" b="1" i="1">
                            <a:solidFill>
                              <a:srgbClr val="000000"/>
                            </a:solidFill>
                            <a:latin typeface="+mn-ea"/>
                            <a:ea typeface="+mn-ea"/>
                          </a:rPr>
                          <m:t>𝟏</m:t>
                        </m:r>
                      </m:sub>
                    </m:sSub>
                    <m:r>
                      <a:rPr lang="en-US" altLang="zh-CN" sz="1400" b="1" i="1" smtClean="0">
                        <a:solidFill>
                          <a:srgbClr val="000000"/>
                        </a:solidFill>
                        <a:latin typeface="+mn-ea"/>
                        <a:ea typeface="+mn-ea"/>
                      </a:rPr>
                      <m:t>~</m:t>
                    </m:r>
                    <m:sSub>
                      <m:sSubPr>
                        <m:ctrlPr>
                          <a:rPr lang="en-US" altLang="zh-CN" sz="1400" b="1" i="1">
                            <a:solidFill>
                              <a:srgbClr val="000000"/>
                            </a:solidFill>
                            <a:latin typeface="+mn-ea"/>
                            <a:ea typeface="+mn-ea"/>
                          </a:rPr>
                        </m:ctrlPr>
                      </m:sSubPr>
                      <m:e>
                        <m:r>
                          <a:rPr lang="en-US" altLang="zh-CN" sz="1400" b="1" i="1" smtClean="0">
                            <a:solidFill>
                              <a:srgbClr val="000000"/>
                            </a:solidFill>
                            <a:latin typeface="+mn-ea"/>
                            <a:ea typeface="+mn-ea"/>
                          </a:rPr>
                          <m:t>𝒔</m:t>
                        </m:r>
                      </m:e>
                      <m:sub>
                        <m:r>
                          <a:rPr lang="en-US" altLang="zh-CN" sz="1400" b="1" i="1" smtClean="0">
                            <a:solidFill>
                              <a:srgbClr val="000000"/>
                            </a:solidFill>
                            <a:latin typeface="+mn-ea"/>
                            <a:ea typeface="+mn-ea"/>
                          </a:rPr>
                          <m:t>𝟒</m:t>
                        </m:r>
                      </m:sub>
                    </m:sSub>
                    <m:r>
                      <a:rPr lang="en-US" altLang="zh-CN" sz="1400" i="1">
                        <a:solidFill>
                          <a:srgbClr val="000000"/>
                        </a:solidFill>
                        <a:latin typeface="+mn-ea"/>
                        <a:ea typeface="+mn-ea"/>
                      </a:rPr>
                      <m:t>,</m:t>
                    </m:r>
                  </m:oMath>
                </a14:m>
                <a:r>
                  <a:rPr lang="zh-CN" altLang="en-US" sz="1400" dirty="0">
                    <a:solidFill>
                      <a:srgbClr val="000000"/>
                    </a:solidFill>
                    <a:latin typeface="+mn-ea"/>
                    <a:ea typeface="+mn-ea"/>
                  </a:rPr>
                  <a:t>共</a:t>
                </a:r>
                <a:r>
                  <a:rPr lang="en-US" altLang="zh-CN" sz="1400" dirty="0">
                    <a:solidFill>
                      <a:srgbClr val="000000"/>
                    </a:solidFill>
                    <a:latin typeface="+mn-ea"/>
                    <a:ea typeface="+mn-ea"/>
                  </a:rPr>
                  <a:t>10</a:t>
                </a:r>
                <a:r>
                  <a:rPr lang="zh-CN" altLang="en-US" sz="1400" dirty="0">
                    <a:solidFill>
                      <a:srgbClr val="000000"/>
                    </a:solidFill>
                    <a:latin typeface="+mn-ea"/>
                    <a:ea typeface="+mn-ea"/>
                  </a:rPr>
                  <a:t>个特征值，三个通道共</a:t>
                </a:r>
                <a:r>
                  <a:rPr lang="en-US" altLang="zh-CN" sz="1400" dirty="0">
                    <a:solidFill>
                      <a:srgbClr val="000000"/>
                    </a:solidFill>
                    <a:latin typeface="+mn-ea"/>
                    <a:ea typeface="+mn-ea"/>
                  </a:rPr>
                  <a:t>30</a:t>
                </a:r>
                <a:r>
                  <a:rPr lang="zh-CN" altLang="en-US" sz="1400" dirty="0">
                    <a:solidFill>
                      <a:srgbClr val="000000"/>
                    </a:solidFill>
                    <a:latin typeface="+mn-ea"/>
                    <a:ea typeface="+mn-ea"/>
                  </a:rPr>
                  <a:t>个特征值</a:t>
                </a:r>
                <a:r>
                  <a:rPr lang="en-US" altLang="zh-CN" sz="1400" dirty="0">
                    <a:solidFill>
                      <a:srgbClr val="000000"/>
                    </a:solidFill>
                    <a:latin typeface="+mn-ea"/>
                    <a:ea typeface="+mn-ea"/>
                  </a:rPr>
                  <a:t>,</a:t>
                </a:r>
                <a:r>
                  <a:rPr lang="zh-CN" altLang="en-US" sz="1400" dirty="0">
                    <a:solidFill>
                      <a:srgbClr val="000000"/>
                    </a:solidFill>
                    <a:latin typeface="+mn-ea"/>
                    <a:ea typeface="+mn-ea"/>
                  </a:rPr>
                  <a:t>其中</a:t>
                </a:r>
                <a14:m>
                  <m:oMath xmlns:m="http://schemas.openxmlformats.org/officeDocument/2006/math">
                    <m:sSub>
                      <m:sSubPr>
                        <m:ctrlPr>
                          <a:rPr lang="en-US" altLang="zh-CN" sz="1400" b="1" i="1" dirty="0" smtClean="0">
                            <a:solidFill>
                              <a:srgbClr val="000000"/>
                            </a:solidFill>
                            <a:latin typeface="+mn-ea"/>
                            <a:ea typeface="+mn-ea"/>
                          </a:rPr>
                        </m:ctrlPr>
                      </m:sSubPr>
                      <m:e>
                        <m:r>
                          <a:rPr lang="en-US" altLang="zh-CN" sz="1400" b="1" i="1" dirty="0" smtClean="0">
                            <a:solidFill>
                              <a:srgbClr val="000000"/>
                            </a:solidFill>
                            <a:latin typeface="+mn-ea"/>
                            <a:ea typeface="+mn-ea"/>
                          </a:rPr>
                          <m:t>𝒔</m:t>
                        </m:r>
                      </m:e>
                      <m:sub>
                        <m:r>
                          <a:rPr lang="en-US" altLang="zh-CN" sz="1400" b="1" i="1" dirty="0" smtClean="0">
                            <a:solidFill>
                              <a:srgbClr val="000000"/>
                            </a:solidFill>
                            <a:latin typeface="+mn-ea"/>
                            <a:ea typeface="+mn-ea"/>
                          </a:rPr>
                          <m:t>𝒊</m:t>
                        </m:r>
                      </m:sub>
                    </m:sSub>
                    <m:r>
                      <a:rPr lang="en-US" altLang="zh-CN" sz="1400" b="1" i="1" dirty="0">
                        <a:solidFill>
                          <a:srgbClr val="000000"/>
                        </a:solidFill>
                        <a:latin typeface="+mn-ea"/>
                        <a:ea typeface="+mn-ea"/>
                      </a:rPr>
                      <m:t>=</m:t>
                    </m:r>
                    <m:f>
                      <m:fPr>
                        <m:ctrlPr>
                          <a:rPr lang="en-US" altLang="zh-CN" sz="1400" b="1" i="1" dirty="0" smtClean="0">
                            <a:solidFill>
                              <a:srgbClr val="000000"/>
                            </a:solidFill>
                            <a:latin typeface="+mn-ea"/>
                            <a:ea typeface="+mn-ea"/>
                          </a:rPr>
                        </m:ctrlPr>
                      </m:fPr>
                      <m:num>
                        <m:sSub>
                          <m:sSubPr>
                            <m:ctrlPr>
                              <a:rPr lang="en-US" altLang="zh-CN" sz="1400" b="1" i="1" dirty="0" smtClean="0">
                                <a:solidFill>
                                  <a:srgbClr val="000000"/>
                                </a:solidFill>
                                <a:latin typeface="+mn-ea"/>
                                <a:ea typeface="+mn-ea"/>
                              </a:rPr>
                            </m:ctrlPr>
                          </m:sSubPr>
                          <m:e>
                            <m:r>
                              <a:rPr lang="en-US" altLang="zh-CN" sz="1400" b="1" i="1" dirty="0" smtClean="0">
                                <a:solidFill>
                                  <a:srgbClr val="000000"/>
                                </a:solidFill>
                                <a:latin typeface="+mn-ea"/>
                                <a:ea typeface="+mn-ea"/>
                              </a:rPr>
                              <m:t>𝒉</m:t>
                            </m:r>
                          </m:e>
                          <m:sub>
                            <m:r>
                              <a:rPr lang="en-US" altLang="zh-CN" sz="1400" b="1" i="1" dirty="0" smtClean="0">
                                <a:solidFill>
                                  <a:srgbClr val="000000"/>
                                </a:solidFill>
                                <a:latin typeface="+mn-ea"/>
                                <a:ea typeface="+mn-ea"/>
                              </a:rPr>
                              <m:t>𝒊</m:t>
                            </m:r>
                          </m:sub>
                        </m:sSub>
                      </m:num>
                      <m:den>
                        <m:sSub>
                          <m:sSubPr>
                            <m:ctrlPr>
                              <a:rPr lang="en-US" altLang="zh-CN" sz="1400" b="1" i="1" dirty="0" smtClean="0">
                                <a:solidFill>
                                  <a:srgbClr val="000000"/>
                                </a:solidFill>
                                <a:latin typeface="+mn-ea"/>
                                <a:ea typeface="+mn-ea"/>
                              </a:rPr>
                            </m:ctrlPr>
                          </m:sSubPr>
                          <m:e>
                            <m:r>
                              <a:rPr lang="en-US" altLang="zh-CN" sz="1400" b="1" i="1" dirty="0" smtClean="0">
                                <a:solidFill>
                                  <a:srgbClr val="000000"/>
                                </a:solidFill>
                                <a:latin typeface="+mn-ea"/>
                                <a:ea typeface="+mn-ea"/>
                              </a:rPr>
                              <m:t>𝒕</m:t>
                            </m:r>
                          </m:e>
                          <m:sub>
                            <m:r>
                              <a:rPr lang="en-US" altLang="zh-CN" sz="1400" b="1" i="1" dirty="0" smtClean="0">
                                <a:solidFill>
                                  <a:srgbClr val="000000"/>
                                </a:solidFill>
                                <a:latin typeface="+mn-ea"/>
                                <a:ea typeface="+mn-ea"/>
                              </a:rPr>
                              <m:t>𝒊</m:t>
                            </m:r>
                          </m:sub>
                        </m:sSub>
                      </m:den>
                    </m:f>
                  </m:oMath>
                </a14:m>
                <a:endParaRPr lang="en-US" altLang="zh-CN" sz="1400" b="1" dirty="0">
                  <a:solidFill>
                    <a:srgbClr val="000000"/>
                  </a:solidFill>
                  <a:latin typeface="+mn-ea"/>
                  <a:ea typeface="+mn-ea"/>
                </a:endParaRPr>
              </a:p>
              <a:p>
                <a:pPr lvl="0">
                  <a:spcAft>
                    <a:spcPts val="0"/>
                  </a:spcAft>
                  <a:buFont typeface="Wingdings" panose="05000000000000000000" pitchFamily="2" charset="2"/>
                  <a:buChar char="l"/>
                </a:pPr>
                <a:r>
                  <a:rPr lang="zh-CN" altLang="en-US" sz="1400" dirty="0">
                    <a:solidFill>
                      <a:srgbClr val="000000"/>
                    </a:solidFill>
                    <a:latin typeface="+mn-ea"/>
                    <a:ea typeface="+mn-ea"/>
                  </a:rPr>
                  <a:t>反映心脏的收缩舒张特征，还反应血管、身高、皮肤等特征</a:t>
                </a:r>
                <a:endParaRPr lang="en-US" altLang="zh-CN" sz="1400" dirty="0">
                  <a:solidFill>
                    <a:srgbClr val="000000"/>
                  </a:solidFill>
                  <a:latin typeface="+mn-ea"/>
                  <a:ea typeface="+mn-ea"/>
                </a:endParaRPr>
              </a:p>
            </p:txBody>
          </p:sp>
        </mc:Choice>
        <mc:Fallback>
          <p:sp>
            <p:nvSpPr>
              <p:cNvPr id="16" name="文本框 15"/>
              <p:cNvSpPr txBox="1">
                <a:spLocks noRot="1" noChangeAspect="1" noMove="1" noResize="1" noEditPoints="1" noAdjustHandles="1" noChangeArrowheads="1" noChangeShapeType="1" noTextEdit="1"/>
              </p:cNvSpPr>
              <p:nvPr/>
            </p:nvSpPr>
            <p:spPr>
              <a:xfrm>
                <a:off x="723615" y="4843482"/>
                <a:ext cx="4619195" cy="1256113"/>
              </a:xfrm>
              <a:prstGeom prst="rect">
                <a:avLst/>
              </a:prstGeom>
              <a:blipFill>
                <a:blip r:embed="rId3"/>
                <a:stretch>
                  <a:fillRect l="-2378" t="-1942" r="-3567" b="-7767"/>
                </a:stretch>
              </a:blipFill>
            </p:spPr>
            <p:txBody>
              <a:bodyPr/>
              <a:lstStyle/>
              <a:p>
                <a:r>
                  <a:rPr lang="zh-CN" altLang="en-US">
                    <a:noFill/>
                  </a:rPr>
                  <a:t> </a:t>
                </a:r>
              </a:p>
            </p:txBody>
          </p:sp>
        </mc:Fallback>
      </mc:AlternateContent>
      <p:sp>
        <p:nvSpPr>
          <p:cNvPr id="17" name="文本框 16"/>
          <p:cNvSpPr txBox="1"/>
          <p:nvPr/>
        </p:nvSpPr>
        <p:spPr>
          <a:xfrm>
            <a:off x="1999542" y="1250206"/>
            <a:ext cx="2373923" cy="505588"/>
          </a:xfrm>
          <a:prstGeom prst="rect">
            <a:avLst/>
          </a:prstGeom>
          <a:solidFill>
            <a:schemeClr val="accent1"/>
          </a:solidFill>
        </p:spPr>
        <p:txBody>
          <a:bodyPr wrap="square" lIns="0" tIns="0" rIns="0" bIns="0" anchor="ctr" anchorCtr="0">
            <a:spAutoFit/>
          </a:bodyPr>
          <a:lstStyle>
            <a:lvl1pPr lvl="0">
              <a:lnSpc>
                <a:spcPct val="130000"/>
              </a:lnSpc>
              <a:defRPr sz="4000" spc="300">
                <a:solidFill>
                  <a:schemeClr val="accent1"/>
                </a:solidFill>
                <a:latin typeface="微软雅黑"/>
                <a:ea typeface="微软雅黑"/>
              </a:defRPr>
            </a:lvl1pPr>
          </a:lstStyle>
          <a:p>
            <a:pPr algn="ctr"/>
            <a:r>
              <a:rPr lang="zh-CN" altLang="en-US" sz="2800" b="1" dirty="0">
                <a:solidFill>
                  <a:schemeClr val="bg1"/>
                </a:solidFill>
              </a:rPr>
              <a:t>收缩舒张特征</a:t>
            </a:r>
            <a:endParaRPr lang="zh-CN" sz="2800" b="1" dirty="0">
              <a:solidFill>
                <a:schemeClr val="bg1"/>
              </a:solidFill>
              <a:latin typeface="微软雅黑"/>
              <a:ea typeface="微软雅黑"/>
            </a:endParaRPr>
          </a:p>
        </p:txBody>
      </p:sp>
      <mc:AlternateContent xmlns:mc="http://schemas.openxmlformats.org/markup-compatibility/2006">
        <mc:Choice xmlns:a14="http://schemas.microsoft.com/office/drawing/2010/main" Requires="a14">
          <p:sp>
            <p:nvSpPr>
              <p:cNvPr id="18" name="文本框 17"/>
              <p:cNvSpPr txBox="1"/>
              <p:nvPr/>
            </p:nvSpPr>
            <p:spPr>
              <a:xfrm>
                <a:off x="5863959" y="4843482"/>
                <a:ext cx="5952449" cy="1351524"/>
              </a:xfrm>
              <a:prstGeom prst="rect">
                <a:avLst/>
              </a:prstGeom>
              <a:noFill/>
            </p:spPr>
            <p:txBody>
              <a:bodyPr wrap="square" lIns="0" tIns="0" rIns="0" bIns="0">
                <a:spAutoFit/>
              </a:bodyPr>
              <a:lstStyle>
                <a:lvl1pPr lvl="0">
                  <a:lnSpc>
                    <a:spcPct val="130000"/>
                  </a:lnSpc>
                  <a:defRPr sz="1200" spc="300">
                    <a:solidFill>
                      <a:schemeClr val="tx1">
                        <a:lumMod val="85000"/>
                        <a:lumOff val="15000"/>
                      </a:schemeClr>
                    </a:solidFill>
                  </a:defRPr>
                </a:lvl1pPr>
              </a:lstStyle>
              <a:p>
                <a:pPr lvl="0" algn="l" defTabSz="914400">
                  <a:lnSpc>
                    <a:spcPct val="120000"/>
                  </a:lnSpc>
                  <a:spcBef>
                    <a:spcPts val="1000"/>
                  </a:spcBef>
                  <a:spcAft>
                    <a:spcPts val="0"/>
                  </a:spcAft>
                  <a:buFont typeface="Wingdings" panose="05000000000000000000" pitchFamily="2" charset="2"/>
                  <a:buChar char="l"/>
                </a:pPr>
                <a:r>
                  <a:rPr lang="zh-CN" altLang="en-US" sz="1400" dirty="0">
                    <a:solidFill>
                      <a:srgbClr val="000000"/>
                    </a:solidFill>
                    <a:latin typeface="+mn-ea"/>
                    <a:ea typeface="+mn-ea"/>
                  </a:rPr>
                  <a:t>通过</a:t>
                </a:r>
                <a:r>
                  <a:rPr lang="en-US" altLang="zh-CN" sz="1400" dirty="0">
                    <a:solidFill>
                      <a:srgbClr val="000000"/>
                    </a:solidFill>
                    <a:latin typeface="+mn-ea"/>
                    <a:ea typeface="+mn-ea"/>
                  </a:rPr>
                  <a:t>1Hz</a:t>
                </a:r>
                <a:r>
                  <a:rPr lang="zh-CN" altLang="en-US" sz="1400" dirty="0">
                    <a:solidFill>
                      <a:srgbClr val="000000"/>
                    </a:solidFill>
                    <a:latin typeface="+mn-ea"/>
                    <a:ea typeface="+mn-ea"/>
                  </a:rPr>
                  <a:t>和</a:t>
                </a:r>
                <a:r>
                  <a:rPr lang="en-US" altLang="zh-CN" sz="1400" dirty="0">
                    <a:solidFill>
                      <a:srgbClr val="000000"/>
                    </a:solidFill>
                    <a:latin typeface="+mn-ea"/>
                    <a:ea typeface="+mn-ea"/>
                  </a:rPr>
                  <a:t>2Hz</a:t>
                </a:r>
                <a:r>
                  <a:rPr lang="zh-CN" altLang="en-US" sz="1400" dirty="0">
                    <a:solidFill>
                      <a:srgbClr val="000000"/>
                    </a:solidFill>
                    <a:latin typeface="+mn-ea"/>
                    <a:ea typeface="+mn-ea"/>
                  </a:rPr>
                  <a:t>的波斯特沃斯高通滤波器</a:t>
                </a:r>
                <a:endParaRPr lang="en-US" altLang="zh-CN" sz="1400" dirty="0">
                  <a:solidFill>
                    <a:srgbClr val="000000"/>
                  </a:solidFill>
                  <a:latin typeface="+mn-ea"/>
                  <a:ea typeface="+mn-ea"/>
                </a:endParaRPr>
              </a:p>
              <a:p>
                <a:pPr lvl="0">
                  <a:spcAft>
                    <a:spcPts val="0"/>
                  </a:spcAft>
                  <a:buFont typeface="Wingdings" panose="05000000000000000000" pitchFamily="2" charset="2"/>
                  <a:buChar char="l"/>
                </a:pPr>
                <a:r>
                  <a:rPr lang="zh-CN" altLang="en-US" sz="1400" dirty="0">
                    <a:solidFill>
                      <a:srgbClr val="000000"/>
                    </a:solidFill>
                    <a:latin typeface="+mn-ea"/>
                    <a:ea typeface="+mn-ea"/>
                  </a:rPr>
                  <a:t>提取</a:t>
                </a:r>
                <a14:m>
                  <m:oMath xmlns:m="http://schemas.openxmlformats.org/officeDocument/2006/math">
                    <m:sSub>
                      <m:sSubPr>
                        <m:ctrlPr>
                          <a:rPr lang="en-US" altLang="zh-CN" sz="1400" b="1" i="1" dirty="0" smtClean="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𝒙</m:t>
                        </m:r>
                      </m:e>
                      <m:sub>
                        <m:r>
                          <a:rPr lang="en-US" altLang="zh-CN" sz="1400" b="1" i="1" dirty="0" smtClean="0">
                            <a:solidFill>
                              <a:srgbClr val="000000"/>
                            </a:solidFill>
                            <a:latin typeface="Cambria Math" panose="02040503050406030204" pitchFamily="18" charset="0"/>
                            <a:ea typeface="+mn-ea"/>
                          </a:rPr>
                          <m:t>𝟏</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a:solidFill>
                              <a:srgbClr val="000000"/>
                            </a:solidFill>
                            <a:latin typeface="Cambria Math" panose="02040503050406030204" pitchFamily="18" charset="0"/>
                            <a:ea typeface="+mn-ea"/>
                          </a:rPr>
                          <m:t>𝒙</m:t>
                        </m:r>
                      </m:e>
                      <m:sub>
                        <m:r>
                          <a:rPr lang="en-US" altLang="zh-CN" sz="1400" b="1" i="1" dirty="0" smtClean="0">
                            <a:solidFill>
                              <a:srgbClr val="000000"/>
                            </a:solidFill>
                            <a:latin typeface="Cambria Math" panose="02040503050406030204" pitchFamily="18" charset="0"/>
                            <a:ea typeface="+mn-ea"/>
                          </a:rPr>
                          <m:t>𝟑</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a:solidFill>
                              <a:srgbClr val="000000"/>
                            </a:solidFill>
                            <a:latin typeface="Cambria Math" panose="02040503050406030204" pitchFamily="18" charset="0"/>
                            <a:ea typeface="+mn-ea"/>
                          </a:rPr>
                          <m:t>𝒙</m:t>
                        </m:r>
                      </m:e>
                      <m:sub>
                        <m:r>
                          <a:rPr lang="en-US" altLang="zh-CN" sz="1400" b="1" i="1" dirty="0" smtClean="0">
                            <a:solidFill>
                              <a:srgbClr val="000000"/>
                            </a:solidFill>
                            <a:latin typeface="Cambria Math" panose="02040503050406030204" pitchFamily="18" charset="0"/>
                            <a:ea typeface="+mn-ea"/>
                          </a:rPr>
                          <m:t>𝟓</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𝒉</m:t>
                        </m:r>
                      </m:e>
                      <m:sub>
                        <m:r>
                          <a:rPr lang="en-US" altLang="zh-CN" sz="1400" b="1" i="1" dirty="0">
                            <a:solidFill>
                              <a:srgbClr val="000000"/>
                            </a:solidFill>
                            <a:latin typeface="Cambria Math" panose="02040503050406030204" pitchFamily="18" charset="0"/>
                            <a:ea typeface="+mn-ea"/>
                          </a:rPr>
                          <m:t>𝟏</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𝒉</m:t>
                        </m:r>
                      </m:e>
                      <m:sub>
                        <m:r>
                          <a:rPr lang="en-US" altLang="zh-CN" sz="1400" b="1" i="1" dirty="0" smtClean="0">
                            <a:solidFill>
                              <a:srgbClr val="000000"/>
                            </a:solidFill>
                            <a:latin typeface="Cambria Math" panose="02040503050406030204" pitchFamily="18" charset="0"/>
                            <a:ea typeface="+mn-ea"/>
                          </a:rPr>
                          <m:t>𝟐</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𝒉</m:t>
                        </m:r>
                      </m:e>
                      <m:sub>
                        <m:r>
                          <a:rPr lang="en-US" altLang="zh-CN" sz="1400" b="1" i="1" dirty="0" smtClean="0">
                            <a:solidFill>
                              <a:srgbClr val="000000"/>
                            </a:solidFill>
                            <a:latin typeface="Cambria Math" panose="02040503050406030204" pitchFamily="18" charset="0"/>
                            <a:ea typeface="+mn-ea"/>
                          </a:rPr>
                          <m:t>𝟑</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𝒉</m:t>
                        </m:r>
                      </m:e>
                      <m:sub>
                        <m:r>
                          <a:rPr lang="en-US" altLang="zh-CN" sz="1400" b="1" i="1" dirty="0" smtClean="0">
                            <a:solidFill>
                              <a:srgbClr val="000000"/>
                            </a:solidFill>
                            <a:latin typeface="Cambria Math" panose="02040503050406030204" pitchFamily="18" charset="0"/>
                            <a:ea typeface="+mn-ea"/>
                          </a:rPr>
                          <m:t>𝟒</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𝒉</m:t>
                        </m:r>
                      </m:e>
                      <m:sub>
                        <m:r>
                          <a:rPr lang="en-US" altLang="zh-CN" sz="1400" b="1" i="1" dirty="0" smtClean="0">
                            <a:solidFill>
                              <a:srgbClr val="000000"/>
                            </a:solidFill>
                            <a:latin typeface="Cambria Math" panose="02040503050406030204" pitchFamily="18" charset="0"/>
                            <a:ea typeface="+mn-ea"/>
                          </a:rPr>
                          <m:t>𝟓</m:t>
                        </m:r>
                      </m:sub>
                    </m:sSub>
                  </m:oMath>
                </a14:m>
                <a:r>
                  <a:rPr lang="zh-CN" altLang="en-US" sz="1400" dirty="0">
                    <a:solidFill>
                      <a:srgbClr val="000000"/>
                    </a:solidFill>
                    <a:latin typeface="+mn-ea"/>
                    <a:ea typeface="+mn-ea"/>
                  </a:rPr>
                  <a:t>共</a:t>
                </a:r>
                <a:r>
                  <a:rPr lang="en-US" altLang="zh-CN" sz="1400" dirty="0">
                    <a:solidFill>
                      <a:srgbClr val="000000"/>
                    </a:solidFill>
                    <a:latin typeface="+mn-ea"/>
                    <a:ea typeface="+mn-ea"/>
                  </a:rPr>
                  <a:t>6</a:t>
                </a:r>
                <a:r>
                  <a:rPr lang="zh-CN" altLang="en-US" sz="1400" dirty="0">
                    <a:solidFill>
                      <a:srgbClr val="000000"/>
                    </a:solidFill>
                    <a:latin typeface="+mn-ea"/>
                    <a:ea typeface="+mn-ea"/>
                  </a:rPr>
                  <a:t>个特征值，提取三个颜色通道和</a:t>
                </a:r>
                <a:r>
                  <a:rPr lang="en-US" altLang="zh-CN" sz="1400" dirty="0">
                    <a:solidFill>
                      <a:srgbClr val="000000"/>
                    </a:solidFill>
                    <a:latin typeface="+mn-ea"/>
                    <a:ea typeface="+mn-ea"/>
                  </a:rPr>
                  <a:t>2</a:t>
                </a:r>
                <a:r>
                  <a:rPr lang="zh-CN" altLang="en-US" sz="1400" dirty="0">
                    <a:solidFill>
                      <a:srgbClr val="000000"/>
                    </a:solidFill>
                    <a:latin typeface="+mn-ea"/>
                    <a:ea typeface="+mn-ea"/>
                  </a:rPr>
                  <a:t>个不同频率滤波后的特征一个</a:t>
                </a:r>
                <a:r>
                  <a:rPr lang="en-US" altLang="zh-CN" sz="1400" dirty="0">
                    <a:solidFill>
                      <a:srgbClr val="000000"/>
                    </a:solidFill>
                    <a:latin typeface="+mn-ea"/>
                    <a:ea typeface="+mn-ea"/>
                  </a:rPr>
                  <a:t>36</a:t>
                </a:r>
                <a:r>
                  <a:rPr lang="zh-CN" altLang="en-US" sz="1400" dirty="0">
                    <a:solidFill>
                      <a:srgbClr val="000000"/>
                    </a:solidFill>
                    <a:latin typeface="+mn-ea"/>
                    <a:ea typeface="+mn-ea"/>
                  </a:rPr>
                  <a:t>个特征值</a:t>
                </a:r>
                <a:endParaRPr lang="en-US" altLang="zh-CN" sz="1400" dirty="0">
                  <a:solidFill>
                    <a:srgbClr val="000000"/>
                  </a:solidFill>
                  <a:latin typeface="+mn-ea"/>
                  <a:ea typeface="+mn-ea"/>
                </a:endParaRPr>
              </a:p>
              <a:p>
                <a:pPr lvl="0">
                  <a:spcAft>
                    <a:spcPts val="0"/>
                  </a:spcAft>
                  <a:buFont typeface="Wingdings" panose="05000000000000000000" pitchFamily="2" charset="2"/>
                  <a:buChar char="l"/>
                </a:pPr>
                <a:r>
                  <a:rPr lang="zh-CN" altLang="en-US" sz="1400" dirty="0">
                    <a:solidFill>
                      <a:srgbClr val="000000"/>
                    </a:solidFill>
                    <a:latin typeface="+mn-ea"/>
                    <a:ea typeface="+mn-ea"/>
                  </a:rPr>
                  <a:t>反映滤波后的心波轮廓，不同用户特征不同，可以反应人的独特生物特征</a:t>
                </a:r>
                <a:endParaRPr lang="en-US" altLang="zh-CN" sz="1400" dirty="0">
                  <a:solidFill>
                    <a:srgbClr val="000000"/>
                  </a:solidFill>
                  <a:latin typeface="+mn-ea"/>
                  <a:ea typeface="+mn-ea"/>
                </a:endParaRPr>
              </a:p>
            </p:txBody>
          </p:sp>
        </mc:Choice>
        <mc:Fallback>
          <p:sp>
            <p:nvSpPr>
              <p:cNvPr id="18" name="文本框 17"/>
              <p:cNvSpPr txBox="1">
                <a:spLocks noRot="1" noChangeAspect="1" noMove="1" noResize="1" noEditPoints="1" noAdjustHandles="1" noChangeArrowheads="1" noChangeShapeType="1" noTextEdit="1"/>
              </p:cNvSpPr>
              <p:nvPr/>
            </p:nvSpPr>
            <p:spPr>
              <a:xfrm>
                <a:off x="5863959" y="4843482"/>
                <a:ext cx="5952449" cy="1351524"/>
              </a:xfrm>
              <a:prstGeom prst="rect">
                <a:avLst/>
              </a:prstGeom>
              <a:blipFill>
                <a:blip r:embed="rId4"/>
                <a:stretch>
                  <a:fillRect l="-1844" t="-2715" r="-820" b="-7692"/>
                </a:stretch>
              </a:blipFill>
            </p:spPr>
            <p:txBody>
              <a:bodyPr/>
              <a:lstStyle/>
              <a:p>
                <a:r>
                  <a:rPr lang="zh-CN" altLang="en-US">
                    <a:noFill/>
                  </a:rPr>
                  <a:t> </a:t>
                </a:r>
              </a:p>
            </p:txBody>
          </p:sp>
        </mc:Fallback>
      </mc:AlternateContent>
      <p:sp>
        <p:nvSpPr>
          <p:cNvPr id="19" name="文本框 18"/>
          <p:cNvSpPr txBox="1"/>
          <p:nvPr/>
        </p:nvSpPr>
        <p:spPr>
          <a:xfrm>
            <a:off x="7775894" y="1250206"/>
            <a:ext cx="2373923" cy="505588"/>
          </a:xfrm>
          <a:prstGeom prst="rect">
            <a:avLst/>
          </a:prstGeom>
          <a:solidFill>
            <a:schemeClr val="accent4"/>
          </a:solidFill>
        </p:spPr>
        <p:txBody>
          <a:bodyPr wrap="square" lIns="0" tIns="0" rIns="0" bIns="0" anchor="ctr" anchorCtr="0">
            <a:spAutoFit/>
          </a:bodyPr>
          <a:lstStyle>
            <a:lvl1pPr lvl="0">
              <a:lnSpc>
                <a:spcPct val="130000"/>
              </a:lnSpc>
              <a:defRPr sz="4000" spc="300">
                <a:solidFill>
                  <a:schemeClr val="accent1"/>
                </a:solidFill>
                <a:latin typeface="微软雅黑"/>
                <a:ea typeface="微软雅黑"/>
              </a:defRPr>
            </a:lvl1pPr>
          </a:lstStyle>
          <a:p>
            <a:pPr algn="ctr"/>
            <a:r>
              <a:rPr lang="zh-CN" altLang="en-US" sz="2800" b="1" dirty="0">
                <a:solidFill>
                  <a:schemeClr val="bg1"/>
                </a:solidFill>
              </a:rPr>
              <a:t>非基准特征</a:t>
            </a:r>
            <a:endParaRPr lang="zh-CN" sz="2800" b="1" dirty="0">
              <a:solidFill>
                <a:schemeClr val="bg1"/>
              </a:solidFill>
              <a:latin typeface="微软雅黑"/>
              <a:ea typeface="微软雅黑"/>
            </a:endParaRPr>
          </a:p>
        </p:txBody>
      </p:sp>
      <p:sp>
        <p:nvSpPr>
          <p:cNvPr id="3" name="文本框 2">
            <a:extLst>
              <a:ext uri="{FF2B5EF4-FFF2-40B4-BE49-F238E27FC236}">
                <a16:creationId xmlns:a16="http://schemas.microsoft.com/office/drawing/2014/main" id="{E5BBF086-1FA1-1ACC-2BF3-B90F14A31DE6}"/>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p:pic>
        <p:nvPicPr>
          <p:cNvPr id="11" name="图片 10">
            <a:extLst>
              <a:ext uri="{FF2B5EF4-FFF2-40B4-BE49-F238E27FC236}">
                <a16:creationId xmlns:a16="http://schemas.microsoft.com/office/drawing/2014/main" id="{25FD0599-C005-A612-8ED3-0BE19F7C3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663" y="1827545"/>
            <a:ext cx="3925580" cy="2944186"/>
          </a:xfrm>
          <a:prstGeom prst="rect">
            <a:avLst/>
          </a:prstGeom>
        </p:spPr>
      </p:pic>
      <p:pic>
        <p:nvPicPr>
          <p:cNvPr id="20" name="图片 19">
            <a:extLst>
              <a:ext uri="{FF2B5EF4-FFF2-40B4-BE49-F238E27FC236}">
                <a16:creationId xmlns:a16="http://schemas.microsoft.com/office/drawing/2014/main" id="{7C98705F-6946-05CB-CA0A-C3914D288D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4757" y="1827545"/>
            <a:ext cx="3987958" cy="2990969"/>
          </a:xfrm>
          <a:prstGeom prst="rect">
            <a:avLst/>
          </a:prstGeom>
        </p:spPr>
      </p:pic>
      <p:sp>
        <p:nvSpPr>
          <p:cNvPr id="28" name="标题 8">
            <a:extLst>
              <a:ext uri="{FF2B5EF4-FFF2-40B4-BE49-F238E27FC236}">
                <a16:creationId xmlns:a16="http://schemas.microsoft.com/office/drawing/2014/main" id="{44656E5A-7375-726C-3BFB-62E3551E0F92}"/>
              </a:ext>
            </a:extLst>
          </p:cNvPr>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dirty="0"/>
              <a:t>特征提取</a:t>
            </a:r>
            <a:br>
              <a:rPr lang="zh-CN" altLang="zh-CN" sz="2800" b="1" dirty="0">
                <a:latin typeface="微软雅黑"/>
              </a:rPr>
            </a:br>
            <a:endParaRPr lang="zh-CN" dirty="0"/>
          </a:p>
        </p:txBody>
      </p:sp>
      <p:sp>
        <p:nvSpPr>
          <p:cNvPr id="29" name="矩形 28">
            <a:extLst>
              <a:ext uri="{FF2B5EF4-FFF2-40B4-BE49-F238E27FC236}">
                <a16:creationId xmlns:a16="http://schemas.microsoft.com/office/drawing/2014/main" id="{ACA8B94B-4646-CDEA-BC18-E52E685A80D9}"/>
              </a:ext>
            </a:extLst>
          </p:cNvPr>
          <p:cNvSpPr/>
          <p:nvPr/>
        </p:nvSpPr>
        <p:spPr>
          <a:xfrm>
            <a:off x="4916316" y="2198077"/>
            <a:ext cx="1478622" cy="621323"/>
          </a:xfrm>
          <a:prstGeom prst="rect">
            <a:avLst/>
          </a:prstGeom>
          <a:solidFill>
            <a:schemeClr val="accent1"/>
          </a:solidFill>
          <a:ln>
            <a:noFill/>
          </a:ln>
        </p:spPr>
        <p:txBody>
          <a:bodyPr anchor="t"/>
          <a:lstStyle/>
          <a:p>
            <a:pPr algn="ctr"/>
            <a:r>
              <a:rPr lang="zh-CN" altLang="en-US" sz="1200" spc="300" dirty="0">
                <a:solidFill>
                  <a:schemeClr val="lt1"/>
                </a:solidFill>
              </a:rPr>
              <a:t>舒张峰（</a:t>
            </a:r>
            <a:r>
              <a:rPr lang="en-US" altLang="zh-CN" sz="1200" spc="300" dirty="0">
                <a:solidFill>
                  <a:schemeClr val="lt1"/>
                </a:solidFill>
              </a:rPr>
              <a:t>DP</a:t>
            </a:r>
            <a:r>
              <a:rPr lang="zh-CN" altLang="en-US" sz="1200" spc="300" dirty="0">
                <a:solidFill>
                  <a:schemeClr val="lt1"/>
                </a:solidFill>
              </a:rPr>
              <a:t>）重搏切迹（</a:t>
            </a:r>
            <a:r>
              <a:rPr lang="en-US" altLang="zh-CN" sz="1200" spc="300" dirty="0">
                <a:solidFill>
                  <a:schemeClr val="lt1"/>
                </a:solidFill>
              </a:rPr>
              <a:t>DN</a:t>
            </a:r>
            <a:r>
              <a:rPr lang="zh-CN" altLang="en-US" sz="1200" spc="300" dirty="0">
                <a:solidFill>
                  <a:schemeClr val="lt1"/>
                </a:solidFill>
              </a:rPr>
              <a:t>）和收缩峰（</a:t>
            </a:r>
            <a:r>
              <a:rPr lang="en-US" altLang="zh-CN" sz="1200" spc="300" dirty="0">
                <a:solidFill>
                  <a:schemeClr val="lt1"/>
                </a:solidFill>
              </a:rPr>
              <a:t>SP</a:t>
            </a:r>
            <a:r>
              <a:rPr lang="zh-CN" altLang="en-US" sz="1200" spc="300" dirty="0">
                <a:solidFill>
                  <a:schemeClr val="lt1"/>
                </a:solidFill>
              </a:rPr>
              <a:t>）</a:t>
            </a:r>
            <a:r>
              <a:rPr lang="en-US" altLang="zh-CN" sz="1200" spc="300" dirty="0">
                <a:solidFill>
                  <a:schemeClr val="lt1"/>
                </a:solidFill>
              </a:rPr>
              <a:t>	</a:t>
            </a:r>
            <a:endParaRPr lang="zh-CN" sz="1200" spc="300" dirty="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b="1" dirty="0"/>
              <a:t>用户验证模型</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p:sp>
        <p:nvSpPr>
          <p:cNvPr id="11" name="内容占位符 1"/>
          <p:cNvSpPr txBox="1"/>
          <p:nvPr/>
        </p:nvSpPr>
        <p:spPr>
          <a:xfrm>
            <a:off x="1371600" y="1700197"/>
            <a:ext cx="5064369" cy="3966307"/>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en-US" altLang="zh-CN" sz="1900" b="1" dirty="0">
                <a:solidFill>
                  <a:srgbClr val="000000"/>
                </a:solidFill>
              </a:rPr>
              <a:t>PCA</a:t>
            </a:r>
            <a:r>
              <a:rPr lang="zh-CN" altLang="en-US" sz="1900" b="1" dirty="0">
                <a:solidFill>
                  <a:srgbClr val="000000"/>
                </a:solidFill>
              </a:rPr>
              <a:t>转换</a:t>
            </a:r>
            <a:endParaRPr lang="en-US" altLang="zh-CN" sz="1900" b="1" dirty="0">
              <a:solidFill>
                <a:srgbClr val="000000"/>
              </a:solidFill>
            </a:endParaRPr>
          </a:p>
          <a:p>
            <a:pPr marL="0" lvl="0" indent="0" algn="l" defTabSz="914400">
              <a:lnSpc>
                <a:spcPct val="120000"/>
              </a:lnSpc>
              <a:spcBef>
                <a:spcPts val="1000"/>
              </a:spcBef>
              <a:spcAft>
                <a:spcPts val="0"/>
              </a:spcAft>
              <a:buFont typeface="Arial" charset="0"/>
              <a:buNone/>
            </a:pPr>
            <a:r>
              <a:rPr lang="zh-CN" altLang="en-US" sz="1600" dirty="0">
                <a:solidFill>
                  <a:srgbClr val="000000"/>
                </a:solidFill>
                <a:latin typeface="+mn-ea"/>
                <a:ea typeface="+mn-ea"/>
              </a:rPr>
              <a:t>提取</a:t>
            </a:r>
            <a:r>
              <a:rPr lang="en-US" altLang="zh-CN" sz="1600" dirty="0">
                <a:solidFill>
                  <a:srgbClr val="000000"/>
                </a:solidFill>
                <a:latin typeface="+mn-ea"/>
                <a:ea typeface="+mn-ea"/>
              </a:rPr>
              <a:t>70</a:t>
            </a:r>
            <a:r>
              <a:rPr lang="zh-CN" altLang="en-US" sz="1600" dirty="0">
                <a:solidFill>
                  <a:srgbClr val="000000"/>
                </a:solidFill>
                <a:latin typeface="+mn-ea"/>
                <a:ea typeface="+mn-ea"/>
              </a:rPr>
              <a:t>个心波，一个心波提取</a:t>
            </a:r>
            <a:r>
              <a:rPr lang="en-US" altLang="zh-CN" sz="1600" dirty="0">
                <a:solidFill>
                  <a:srgbClr val="000000"/>
                </a:solidFill>
                <a:latin typeface="+mn-ea"/>
                <a:ea typeface="+mn-ea"/>
              </a:rPr>
              <a:t>66</a:t>
            </a:r>
            <a:r>
              <a:rPr lang="zh-CN" altLang="en-US" sz="1600" dirty="0">
                <a:solidFill>
                  <a:srgbClr val="000000"/>
                </a:solidFill>
                <a:latin typeface="+mn-ea"/>
                <a:ea typeface="+mn-ea"/>
              </a:rPr>
              <a:t>个特征，样本按列向量排列组成矩阵</a:t>
            </a:r>
            <a:r>
              <a:rPr lang="en-US" altLang="zh-CN" sz="1600" dirty="0">
                <a:solidFill>
                  <a:srgbClr val="000000"/>
                </a:solidFill>
                <a:latin typeface="+mn-ea"/>
                <a:ea typeface="+mn-ea"/>
              </a:rPr>
              <a:t>A</a:t>
            </a:r>
            <a:r>
              <a:rPr lang="zh-CN" altLang="en-US" sz="1600" dirty="0">
                <a:solidFill>
                  <a:srgbClr val="000000"/>
                </a:solidFill>
                <a:latin typeface="+mn-ea"/>
                <a:ea typeface="+mn-ea"/>
              </a:rPr>
              <a:t>，对</a:t>
            </a:r>
            <a:r>
              <a:rPr lang="en-US" altLang="zh-CN" sz="1600" dirty="0">
                <a:solidFill>
                  <a:srgbClr val="000000"/>
                </a:solidFill>
                <a:latin typeface="+mn-ea"/>
                <a:ea typeface="+mn-ea"/>
              </a:rPr>
              <a:t>A</a:t>
            </a:r>
            <a:r>
              <a:rPr lang="zh-CN" altLang="en-US" sz="1600" dirty="0">
                <a:solidFill>
                  <a:srgbClr val="000000"/>
                </a:solidFill>
                <a:latin typeface="+mn-ea"/>
                <a:ea typeface="+mn-ea"/>
              </a:rPr>
              <a:t>进行</a:t>
            </a:r>
            <a:r>
              <a:rPr lang="en-US" altLang="zh-CN" sz="1600" dirty="0">
                <a:solidFill>
                  <a:srgbClr val="000000"/>
                </a:solidFill>
                <a:latin typeface="+mn-ea"/>
                <a:ea typeface="+mn-ea"/>
              </a:rPr>
              <a:t>SVD</a:t>
            </a:r>
            <a:r>
              <a:rPr lang="zh-CN" altLang="en-US" sz="1600" dirty="0">
                <a:solidFill>
                  <a:srgbClr val="000000"/>
                </a:solidFill>
                <a:latin typeface="+mn-ea"/>
                <a:ea typeface="+mn-ea"/>
              </a:rPr>
              <a:t>分解</a:t>
            </a:r>
            <a:endParaRPr lang="en-US" altLang="zh-CN" sz="1600" dirty="0">
              <a:solidFill>
                <a:srgbClr val="000000"/>
              </a:solidFill>
              <a:latin typeface="+mn-ea"/>
              <a:ea typeface="+mn-ea"/>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latin typeface="+mn-ea"/>
              <a:ea typeface="+mn-ea"/>
            </a:endParaRPr>
          </a:p>
          <a:p>
            <a:pPr marL="0" lvl="0" indent="0" algn="l" defTabSz="914400">
              <a:lnSpc>
                <a:spcPct val="120000"/>
              </a:lnSpc>
              <a:spcBef>
                <a:spcPts val="1000"/>
              </a:spcBef>
              <a:spcAft>
                <a:spcPts val="0"/>
              </a:spcAft>
              <a:buFont typeface="Arial" charset="0"/>
              <a:buNone/>
            </a:pPr>
            <a:r>
              <a:rPr lang="zh-CN" altLang="en-US" sz="1600" dirty="0">
                <a:solidFill>
                  <a:srgbClr val="000000"/>
                </a:solidFill>
                <a:latin typeface="+mn-ea"/>
                <a:ea typeface="+mn-ea"/>
              </a:rPr>
              <a:t>使用矩阵</a:t>
            </a:r>
            <a:r>
              <a:rPr lang="en-US" altLang="zh-CN" sz="1600" dirty="0">
                <a:solidFill>
                  <a:srgbClr val="000000"/>
                </a:solidFill>
                <a:latin typeface="+mn-ea"/>
                <a:ea typeface="+mn-ea"/>
              </a:rPr>
              <a:t>U</a:t>
            </a:r>
            <a:r>
              <a:rPr lang="zh-CN" altLang="en-US" sz="1600" dirty="0">
                <a:solidFill>
                  <a:srgbClr val="000000"/>
                </a:solidFill>
                <a:latin typeface="+mn-ea"/>
                <a:ea typeface="+mn-ea"/>
              </a:rPr>
              <a:t>进行</a:t>
            </a:r>
            <a:r>
              <a:rPr lang="en-US" altLang="zh-CN" sz="1600" dirty="0">
                <a:solidFill>
                  <a:srgbClr val="000000"/>
                </a:solidFill>
                <a:latin typeface="+mn-ea"/>
                <a:ea typeface="+mn-ea"/>
              </a:rPr>
              <a:t>PCA</a:t>
            </a:r>
            <a:r>
              <a:rPr lang="zh-CN" altLang="en-US" sz="1600" dirty="0">
                <a:solidFill>
                  <a:srgbClr val="000000"/>
                </a:solidFill>
                <a:latin typeface="+mn-ea"/>
                <a:ea typeface="+mn-ea"/>
              </a:rPr>
              <a:t>转换，选择前</a:t>
            </a:r>
            <a:r>
              <a:rPr lang="en-US" altLang="zh-CN" sz="1600" dirty="0">
                <a:solidFill>
                  <a:srgbClr val="000000"/>
                </a:solidFill>
                <a:latin typeface="+mn-ea"/>
                <a:ea typeface="+mn-ea"/>
              </a:rPr>
              <a:t>k</a:t>
            </a:r>
            <a:r>
              <a:rPr lang="zh-CN" altLang="en-US" sz="1600" dirty="0">
                <a:solidFill>
                  <a:srgbClr val="000000"/>
                </a:solidFill>
                <a:latin typeface="+mn-ea"/>
                <a:ea typeface="+mn-ea"/>
              </a:rPr>
              <a:t>个归一化方差之和小于</a:t>
            </a:r>
            <a:r>
              <a:rPr lang="en-US" altLang="zh-CN" sz="1600" dirty="0">
                <a:solidFill>
                  <a:srgbClr val="000000"/>
                </a:solidFill>
                <a:latin typeface="+mn-ea"/>
                <a:ea typeface="+mn-ea"/>
              </a:rPr>
              <a:t>0.9</a:t>
            </a:r>
            <a:r>
              <a:rPr lang="zh-CN" altLang="en-US" sz="1600" dirty="0">
                <a:solidFill>
                  <a:srgbClr val="000000"/>
                </a:solidFill>
                <a:latin typeface="+mn-ea"/>
                <a:ea typeface="+mn-ea"/>
              </a:rPr>
              <a:t>的主分析成分进行降维处理</a:t>
            </a:r>
            <a:endParaRPr lang="en-US" altLang="zh-CN" sz="1600" dirty="0">
              <a:latin typeface="+mn-ea"/>
              <a:ea typeface="+mn-ea"/>
            </a:endParaRPr>
          </a:p>
          <a:p>
            <a:pPr marL="0" lvl="0" indent="0" algn="l" defTabSz="914400">
              <a:lnSpc>
                <a:spcPct val="120000"/>
              </a:lnSpc>
              <a:spcBef>
                <a:spcPts val="1000"/>
              </a:spcBef>
              <a:spcAft>
                <a:spcPts val="0"/>
              </a:spcAft>
              <a:buFont typeface="Arial" charset="0"/>
              <a:buNone/>
            </a:pPr>
            <a:endParaRPr lang="en-US" altLang="zh-CN" sz="1600" dirty="0"/>
          </a:p>
          <a:p>
            <a:pPr marL="0" lvl="0" indent="0" algn="l" defTabSz="914400">
              <a:lnSpc>
                <a:spcPct val="120000"/>
              </a:lnSpc>
              <a:spcBef>
                <a:spcPts val="1000"/>
              </a:spcBef>
              <a:spcAft>
                <a:spcPts val="0"/>
              </a:spcAft>
              <a:buFont typeface="Arial" charset="0"/>
              <a:buNone/>
            </a:pPr>
            <a:endParaRPr lang="en-US" altLang="zh-CN" sz="1600" dirty="0">
              <a:solidFill>
                <a:srgbClr val="000000"/>
              </a:solidFill>
              <a:latin typeface="+mn-ea"/>
              <a:ea typeface="+mn-ea"/>
            </a:endParaRPr>
          </a:p>
          <a:p>
            <a:pPr marL="0" lvl="0" indent="0" algn="l" defTabSz="914400">
              <a:lnSpc>
                <a:spcPct val="120000"/>
              </a:lnSpc>
              <a:spcBef>
                <a:spcPts val="1000"/>
              </a:spcBef>
              <a:spcAft>
                <a:spcPts val="0"/>
              </a:spcAft>
              <a:buFont typeface="Arial" charset="0"/>
              <a:buNone/>
            </a:pPr>
            <a:r>
              <a:rPr lang="zh-CN" altLang="en-US" sz="1600" dirty="0">
                <a:solidFill>
                  <a:srgbClr val="000000"/>
                </a:solidFill>
                <a:latin typeface="+mn-ea"/>
                <a:ea typeface="+mn-ea"/>
              </a:rPr>
              <a:t>后续验证时心波也进行相同特征转换</a:t>
            </a:r>
            <a:br>
              <a:rPr lang="el-GR" altLang="zh-CN" sz="1000" dirty="0"/>
            </a:br>
            <a:endParaRPr lang="en-US" altLang="zh-CN" sz="12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200" dirty="0">
              <a:solidFill>
                <a:srgbClr val="000000"/>
              </a:solidFill>
            </a:endParaRPr>
          </a:p>
        </p:txBody>
      </p:sp>
      <p:pic>
        <p:nvPicPr>
          <p:cNvPr id="14" name="图片 13">
            <a:extLst>
              <a:ext uri="{FF2B5EF4-FFF2-40B4-BE49-F238E27FC236}">
                <a16:creationId xmlns:a16="http://schemas.microsoft.com/office/drawing/2014/main" id="{DCB0406D-D23D-EA03-0C7F-AE72A5D538B4}"/>
              </a:ext>
            </a:extLst>
          </p:cNvPr>
          <p:cNvPicPr>
            <a:picLocks noChangeAspect="1"/>
          </p:cNvPicPr>
          <p:nvPr/>
        </p:nvPicPr>
        <p:blipFill>
          <a:blip r:embed="rId3"/>
          <a:stretch>
            <a:fillRect/>
          </a:stretch>
        </p:blipFill>
        <p:spPr>
          <a:xfrm>
            <a:off x="6748584" y="1344789"/>
            <a:ext cx="4215334" cy="4321715"/>
          </a:xfrm>
          <a:prstGeom prst="rect">
            <a:avLst/>
          </a:prstGeom>
        </p:spPr>
      </p:pic>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C640F1A6-3D66-A03A-FA81-D730DBEC2D4E}"/>
                  </a:ext>
                </a:extLst>
              </p:cNvPr>
              <p:cNvSpPr txBox="1"/>
              <p:nvPr/>
            </p:nvSpPr>
            <p:spPr>
              <a:xfrm>
                <a:off x="1783803" y="2909143"/>
                <a:ext cx="350769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66</m:t>
                          </m:r>
                          <m:r>
                            <a:rPr lang="en-US" altLang="zh-CN" b="0" i="1" smtClean="0">
                              <a:latin typeface="Cambria Math" panose="02040503050406030204" pitchFamily="18" charset="0"/>
                              <a:ea typeface="Cambria Math" panose="02040503050406030204" pitchFamily="18" charset="0"/>
                            </a:rPr>
                            <m:t>×70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b="0" i="1" smtClean="0">
                              <a:latin typeface="Cambria Math" panose="02040503050406030204" pitchFamily="18" charset="0"/>
                            </a:rPr>
                            <m:t>66</m:t>
                          </m:r>
                          <m:r>
                            <a:rPr lang="en-US" altLang="zh-CN" b="0" i="1" smtClean="0">
                              <a:latin typeface="Cambria Math" panose="02040503050406030204" pitchFamily="18" charset="0"/>
                              <a:ea typeface="Cambria Math" panose="02040503050406030204" pitchFamily="18" charset="0"/>
                            </a:rPr>
                            <m:t>×66</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66×70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70×70</m:t>
                          </m:r>
                        </m:sub>
                      </m:sSub>
                    </m:oMath>
                  </m:oMathPara>
                </a14:m>
                <a:endParaRPr lang="zh-CN" altLang="en-US" dirty="0"/>
              </a:p>
            </p:txBody>
          </p:sp>
        </mc:Choice>
        <mc:Fallback>
          <p:sp>
            <p:nvSpPr>
              <p:cNvPr id="3" name="文本框 2">
                <a:extLst>
                  <a:ext uri="{FF2B5EF4-FFF2-40B4-BE49-F238E27FC236}">
                    <a16:creationId xmlns:a16="http://schemas.microsoft.com/office/drawing/2014/main" id="{C640F1A6-3D66-A03A-FA81-D730DBEC2D4E}"/>
                  </a:ext>
                </a:extLst>
              </p:cNvPr>
              <p:cNvSpPr txBox="1">
                <a:spLocks noRot="1" noChangeAspect="1" noMove="1" noResize="1" noEditPoints="1" noAdjustHandles="1" noChangeArrowheads="1" noChangeShapeType="1" noTextEdit="1"/>
              </p:cNvSpPr>
              <p:nvPr/>
            </p:nvSpPr>
            <p:spPr>
              <a:xfrm>
                <a:off x="1783803" y="2909143"/>
                <a:ext cx="3507692" cy="276999"/>
              </a:xfrm>
              <a:prstGeom prst="rect">
                <a:avLst/>
              </a:prstGeom>
              <a:blipFill>
                <a:blip r:embed="rId4"/>
                <a:stretch>
                  <a:fillRect l="-1043" r="-174" b="-195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E3165931-2B25-C359-815C-90DC55A11933}"/>
                  </a:ext>
                </a:extLst>
              </p:cNvPr>
              <p:cNvSpPr txBox="1"/>
              <p:nvPr/>
            </p:nvSpPr>
            <p:spPr>
              <a:xfrm>
                <a:off x="1783803" y="3980342"/>
                <a:ext cx="3254417" cy="68781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𝑘</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𝑚𝑎𝑥</m:t>
                      </m:r>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𝑘</m:t>
                          </m:r>
                          <m:r>
                            <a:rPr lang="en-US" altLang="zh-CN" sz="1400" b="0" i="1" smtClean="0">
                              <a:latin typeface="Cambria Math" panose="02040503050406030204" pitchFamily="18" charset="0"/>
                            </a:rPr>
                            <m:t>|</m:t>
                          </m:r>
                          <m:nary>
                            <m:naryPr>
                              <m:chr m:val="∑"/>
                              <m:ctrlPr>
                                <a:rPr lang="en-US" altLang="zh-CN" sz="1400" b="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=3</m:t>
                              </m:r>
                            </m:sub>
                            <m:sup>
                              <m:r>
                                <a:rPr lang="en-US" altLang="zh-CN" sz="1400" b="0" i="1" smtClean="0">
                                  <a:latin typeface="Cambria Math" panose="02040503050406030204" pitchFamily="18" charset="0"/>
                                </a:rPr>
                                <m:t>𝑘</m:t>
                              </m:r>
                            </m:sup>
                            <m:e>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2</m:t>
                                      </m:r>
                                    </m:sup>
                                  </m:sSup>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𝑗</m:t>
                                          </m:r>
                                        </m:sub>
                                      </m:sSub>
                                    </m:e>
                                  </m:d>
                                </m:num>
                                <m:den>
                                  <m:nary>
                                    <m:naryPr>
                                      <m:chr m:val="∑"/>
                                      <m:ctrlPr>
                                        <a:rPr lang="en-US" altLang="zh-CN" sz="1400" b="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66</m:t>
                                      </m:r>
                                    </m:sup>
                                    <m:e>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2</m:t>
                                          </m:r>
                                        </m:sup>
                                      </m:sSup>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e>
                                      </m:d>
                                    </m:e>
                                  </m:nary>
                                </m:den>
                              </m:f>
                            </m:e>
                          </m:nary>
                          <m:r>
                            <a:rPr lang="en-US" altLang="zh-CN" sz="1400" b="0" i="1" smtClean="0">
                              <a:latin typeface="Cambria Math" panose="02040503050406030204" pitchFamily="18" charset="0"/>
                            </a:rPr>
                            <m:t>&lt;</m:t>
                          </m:r>
                          <m:r>
                            <a:rPr lang="zh-CN" altLang="en-US" sz="1400" b="0" i="1" smtClean="0">
                              <a:latin typeface="Cambria Math" panose="02040503050406030204" pitchFamily="18" charset="0"/>
                            </a:rPr>
                            <m:t>𝜏</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𝑘</m:t>
                          </m:r>
                          <m:r>
                            <a:rPr lang="en-US" altLang="zh-CN" sz="1400" b="0" i="1" smtClean="0">
                              <a:latin typeface="Cambria Math" panose="02040503050406030204" pitchFamily="18" charset="0"/>
                            </a:rPr>
                            <m:t>&lt;66</m:t>
                          </m:r>
                        </m:e>
                      </m:d>
                    </m:oMath>
                  </m:oMathPara>
                </a14:m>
                <a:endParaRPr lang="zh-CN" altLang="en-US" sz="1400" dirty="0"/>
              </a:p>
            </p:txBody>
          </p:sp>
        </mc:Choice>
        <mc:Fallback>
          <p:sp>
            <p:nvSpPr>
              <p:cNvPr id="8" name="文本框 7">
                <a:extLst>
                  <a:ext uri="{FF2B5EF4-FFF2-40B4-BE49-F238E27FC236}">
                    <a16:creationId xmlns:a16="http://schemas.microsoft.com/office/drawing/2014/main" id="{E3165931-2B25-C359-815C-90DC55A11933}"/>
                  </a:ext>
                </a:extLst>
              </p:cNvPr>
              <p:cNvSpPr txBox="1">
                <a:spLocks noRot="1" noChangeAspect="1" noMove="1" noResize="1" noEditPoints="1" noAdjustHandles="1" noChangeArrowheads="1" noChangeShapeType="1" noTextEdit="1"/>
              </p:cNvSpPr>
              <p:nvPr/>
            </p:nvSpPr>
            <p:spPr>
              <a:xfrm>
                <a:off x="1783803" y="3980342"/>
                <a:ext cx="3254417" cy="68781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2258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b="1" dirty="0"/>
              <a:t>用户验证模型</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mc:AlternateContent xmlns:mc="http://schemas.openxmlformats.org/markup-compatibility/2006">
        <mc:Choice xmlns:a14="http://schemas.microsoft.com/office/drawing/2010/main" Requires="a14">
          <p:sp>
            <p:nvSpPr>
              <p:cNvPr id="11" name="内容占位符 1"/>
              <p:cNvSpPr txBox="1"/>
              <p:nvPr/>
            </p:nvSpPr>
            <p:spPr>
              <a:xfrm>
                <a:off x="1371600" y="1700197"/>
                <a:ext cx="9923585" cy="3966307"/>
              </a:xfrm>
              <a:prstGeom prst="rect">
                <a:avLst/>
              </a:prstGeom>
            </p:spPr>
            <p:txBody>
              <a:bodyPr vert="horz" lIns="0" tIns="0" rIns="0" bIns="0">
                <a:normAutofit fontScale="92500"/>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zh-CN" altLang="en-US" sz="1600" b="1" dirty="0">
                    <a:solidFill>
                      <a:srgbClr val="000000"/>
                    </a:solidFill>
                  </a:rPr>
                  <a:t>心波匹配</a:t>
                </a:r>
                <a:endParaRPr lang="en-US" altLang="zh-CN" sz="1600" b="1" dirty="0">
                  <a:solidFill>
                    <a:srgbClr val="000000"/>
                  </a:solidFill>
                </a:endParaRPr>
              </a:p>
              <a:p>
                <a:pPr lvl="0">
                  <a:spcAft>
                    <a:spcPts val="0"/>
                  </a:spcAft>
                  <a:buFont typeface="Wingdings" panose="05000000000000000000" pitchFamily="2" charset="2"/>
                  <a:buChar char="l"/>
                </a:pPr>
                <a:r>
                  <a:rPr lang="zh-CN" altLang="en-US" sz="1800" dirty="0">
                    <a:solidFill>
                      <a:srgbClr val="000000"/>
                    </a:solidFill>
                    <a:latin typeface="+mn-ea"/>
                    <a:ea typeface="+mn-ea"/>
                  </a:rPr>
                  <a:t>将单个心波提取的特征</a:t>
                </a:r>
                <a14:m>
                  <m:oMath xmlns:m="http://schemas.openxmlformats.org/officeDocument/2006/math">
                    <m:r>
                      <a:rPr lang="en-US" altLang="zh-CN" sz="1800" i="1" dirty="0" smtClean="0">
                        <a:solidFill>
                          <a:srgbClr val="000000"/>
                        </a:solidFill>
                        <a:latin typeface="Cambria Math" panose="02040503050406030204" pitchFamily="18" charset="0"/>
                        <a:ea typeface="+mn-ea"/>
                      </a:rPr>
                      <m:t>𝑠</m:t>
                    </m:r>
                  </m:oMath>
                </a14:m>
                <a:r>
                  <a:rPr lang="zh-CN" altLang="en-US" sz="1800" dirty="0">
                    <a:solidFill>
                      <a:srgbClr val="000000"/>
                    </a:solidFill>
                    <a:latin typeface="+mn-ea"/>
                    <a:ea typeface="+mn-ea"/>
                  </a:rPr>
                  <a:t>与</a:t>
                </a:r>
                <a:r>
                  <a:rPr lang="en-US" altLang="zh-CN" sz="1800" dirty="0">
                    <a:latin typeface="+mn-ea"/>
                  </a:rPr>
                  <a:t>70</a:t>
                </a:r>
                <a:r>
                  <a:rPr lang="zh-CN" altLang="en-US" sz="1800" dirty="0">
                    <a:latin typeface="+mn-ea"/>
                  </a:rPr>
                  <a:t>个合法用户特征的进行匹配</a:t>
                </a:r>
                <a:endParaRPr lang="en-US" altLang="zh-CN" sz="1800" dirty="0">
                  <a:solidFill>
                    <a:srgbClr val="000000"/>
                  </a:solidFill>
                  <a:latin typeface="+mn-ea"/>
                  <a:ea typeface="+mn-ea"/>
                </a:endParaRPr>
              </a:p>
              <a:p>
                <a:pPr marL="0" lvl="0" indent="0" algn="l" defTabSz="914400">
                  <a:lnSpc>
                    <a:spcPct val="120000"/>
                  </a:lnSpc>
                  <a:spcBef>
                    <a:spcPts val="1000"/>
                  </a:spcBef>
                  <a:spcAft>
                    <a:spcPts val="0"/>
                  </a:spcAft>
                  <a:buFont typeface="Arial" charset="0"/>
                  <a:buNone/>
                </a:pPr>
                <a:endParaRPr lang="en-US" altLang="zh-CN" sz="18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r>
                  <a:rPr lang="zh-CN" altLang="en-US" sz="1800" dirty="0">
                    <a:solidFill>
                      <a:srgbClr val="000000"/>
                    </a:solidFill>
                    <a:latin typeface="+mn-ea"/>
                    <a:ea typeface="+mn-ea"/>
                  </a:rPr>
                  <a:t>如</a:t>
                </a:r>
                <a:r>
                  <a:rPr lang="zh-CN" altLang="en-US" sz="1800" b="0" i="0" dirty="0">
                    <a:effectLst/>
                    <a:latin typeface="+mn-ea"/>
                    <a:ea typeface="+mn-ea"/>
                  </a:rPr>
                  <a:t>果 </a:t>
                </a:r>
                <a14:m>
                  <m:oMath xmlns:m="http://schemas.openxmlformats.org/officeDocument/2006/math">
                    <m:r>
                      <a:rPr lang="en-US" altLang="zh-CN" sz="1800" b="0" i="1" dirty="0" smtClean="0">
                        <a:effectLst/>
                        <a:latin typeface="Cambria Math" panose="02040503050406030204" pitchFamily="18" charset="0"/>
                        <a:ea typeface="+mn-ea"/>
                      </a:rPr>
                      <m:t>𝐷𝑖𝑠𝑡</m:t>
                    </m:r>
                    <m:r>
                      <a:rPr lang="en-US" altLang="zh-CN" sz="1800" b="0" i="1" dirty="0">
                        <a:effectLst/>
                        <a:latin typeface="Cambria Math" panose="02040503050406030204" pitchFamily="18" charset="0"/>
                        <a:ea typeface="+mn-ea"/>
                      </a:rPr>
                      <m:t>(</m:t>
                    </m:r>
                    <m:r>
                      <a:rPr lang="en-US" altLang="zh-CN" sz="1800" b="0" i="1" dirty="0">
                        <a:effectLst/>
                        <a:latin typeface="Cambria Math" panose="02040503050406030204" pitchFamily="18" charset="0"/>
                        <a:ea typeface="+mn-ea"/>
                      </a:rPr>
                      <m:t>𝑠</m:t>
                    </m:r>
                    <m:r>
                      <a:rPr lang="en-US" altLang="zh-CN" sz="1800" b="0" i="1" dirty="0">
                        <a:effectLst/>
                        <a:latin typeface="Cambria Math" panose="02040503050406030204" pitchFamily="18" charset="0"/>
                        <a:ea typeface="+mn-ea"/>
                      </a:rPr>
                      <m:t>) ≤ </m:t>
                    </m:r>
                    <m:r>
                      <a:rPr lang="en-US" altLang="zh-CN" sz="1800" b="0" i="1" dirty="0">
                        <a:effectLst/>
                        <a:latin typeface="Cambria Math" panose="02040503050406030204" pitchFamily="18" charset="0"/>
                        <a:ea typeface="+mn-ea"/>
                      </a:rPr>
                      <m:t>𝜂</m:t>
                    </m:r>
                  </m:oMath>
                </a14:m>
                <a:r>
                  <a:rPr lang="zh-CN" altLang="en-US" sz="1800" b="0" i="0" dirty="0">
                    <a:effectLst/>
                    <a:latin typeface="+mn-ea"/>
                    <a:ea typeface="+mn-ea"/>
                  </a:rPr>
                  <a:t>，则用户认证成功；否则验证失败</a:t>
                </a:r>
                <a:endParaRPr lang="en-US" altLang="zh-CN" sz="1800" b="0" i="0" dirty="0">
                  <a:effectLst/>
                  <a:latin typeface="+mn-ea"/>
                  <a:ea typeface="+mn-ea"/>
                </a:endParaRPr>
              </a:p>
              <a:p>
                <a:pPr marL="0" lvl="0" indent="0" algn="l" defTabSz="914400">
                  <a:lnSpc>
                    <a:spcPct val="120000"/>
                  </a:lnSpc>
                  <a:spcBef>
                    <a:spcPts val="1000"/>
                  </a:spcBef>
                  <a:spcAft>
                    <a:spcPts val="0"/>
                  </a:spcAft>
                  <a:buFont typeface="Arial" charset="0"/>
                  <a:buNone/>
                </a:pPr>
                <a:endParaRPr lang="en-US" altLang="zh-CN" sz="1800" b="0" i="0" dirty="0">
                  <a:effectLst/>
                  <a:latin typeface="+mn-ea"/>
                  <a:ea typeface="+mn-ea"/>
                </a:endParaRPr>
              </a:p>
              <a:p>
                <a:pPr lvl="0">
                  <a:spcAft>
                    <a:spcPts val="0"/>
                  </a:spcAft>
                  <a:buFont typeface="Wingdings" panose="05000000000000000000" pitchFamily="2" charset="2"/>
                  <a:buChar char="l"/>
                </a:pPr>
                <a:r>
                  <a:rPr lang="zh-CN" altLang="en-US" sz="1800" b="0" i="0" dirty="0">
                    <a:effectLst/>
                    <a:latin typeface="+mn-ea"/>
                    <a:ea typeface="+mn-ea"/>
                  </a:rPr>
                  <a:t>采集正负样例进行阈值选择</a:t>
                </a:r>
                <a:r>
                  <a:rPr lang="en-US" altLang="zh-CN" sz="1800" dirty="0">
                    <a:latin typeface="+mn-ea"/>
                    <a:ea typeface="+mn-ea"/>
                  </a:rPr>
                  <a:t>,</a:t>
                </a:r>
                <a:r>
                  <a:rPr lang="zh-CN" altLang="en-US" sz="1800" dirty="0">
                    <a:latin typeface="+mn-ea"/>
                    <a:ea typeface="+mn-ea"/>
                  </a:rPr>
                  <a:t>当</a:t>
                </a:r>
                <a:r>
                  <a:rPr lang="en-US" altLang="zh-CN" sz="1800" dirty="0">
                    <a:latin typeface="+mn-ea"/>
                    <a:ea typeface="+mn-ea"/>
                  </a:rPr>
                  <a:t>J</a:t>
                </a:r>
                <a:r>
                  <a:rPr lang="zh-CN" altLang="en-US" sz="1800" dirty="0">
                    <a:latin typeface="+mn-ea"/>
                    <a:ea typeface="+mn-ea"/>
                  </a:rPr>
                  <a:t>最大时的</a:t>
                </a:r>
                <a:r>
                  <a:rPr lang="en-US" altLang="zh-CN" sz="1800" b="0" i="0" dirty="0">
                    <a:effectLst/>
                    <a:latin typeface="+mn-ea"/>
                    <a:ea typeface="+mn-ea"/>
                  </a:rPr>
                  <a:t>η</a:t>
                </a:r>
                <a:r>
                  <a:rPr lang="zh-CN" altLang="en-US" sz="1800" dirty="0">
                    <a:latin typeface="+mn-ea"/>
                    <a:ea typeface="+mn-ea"/>
                  </a:rPr>
                  <a:t>是</a:t>
                </a:r>
                <a:r>
                  <a:rPr lang="zh-CN" altLang="en-US" sz="1800" b="0" i="0" dirty="0">
                    <a:effectLst/>
                    <a:latin typeface="+mn-ea"/>
                    <a:ea typeface="+mn-ea"/>
                  </a:rPr>
                  <a:t>最优解</a:t>
                </a:r>
                <a:endParaRPr lang="en-US" altLang="zh-CN" sz="1800" dirty="0">
                  <a:latin typeface="+mn-ea"/>
                  <a:ea typeface="+mn-ea"/>
                </a:endParaRPr>
              </a:p>
              <a:p>
                <a:pPr lvl="0">
                  <a:spcAft>
                    <a:spcPts val="0"/>
                  </a:spcAft>
                  <a:buFont typeface="Wingdings" panose="05000000000000000000" pitchFamily="2" charset="2"/>
                  <a:buChar char="l"/>
                </a:pPr>
                <a14:m>
                  <m:oMath xmlns:m="http://schemas.openxmlformats.org/officeDocument/2006/math">
                    <m:r>
                      <a:rPr lang="en-US" altLang="zh-CN" sz="1800" i="1" dirty="0">
                        <a:latin typeface="Cambria Math" panose="02040503050406030204" pitchFamily="18" charset="0"/>
                      </a:rPr>
                      <m:t>𝐽</m:t>
                    </m:r>
                    <m:r>
                      <a:rPr lang="en-US" altLang="zh-CN" sz="1800" i="1" dirty="0">
                        <a:latin typeface="Cambria Math" panose="02040503050406030204" pitchFamily="18" charset="0"/>
                      </a:rPr>
                      <m:t>(</m:t>
                    </m:r>
                    <m:r>
                      <a:rPr lang="en-US" altLang="zh-CN" sz="1800" i="1" dirty="0">
                        <a:latin typeface="Cambria Math" panose="02040503050406030204" pitchFamily="18" charset="0"/>
                      </a:rPr>
                      <m:t>𝑛</m:t>
                    </m:r>
                    <m:r>
                      <a:rPr lang="en-US" altLang="zh-CN" sz="1800" i="1" dirty="0">
                        <a:latin typeface="Cambria Math" panose="02040503050406030204" pitchFamily="18" charset="0"/>
                      </a:rPr>
                      <m:t>)</m:t>
                    </m:r>
                    <m:r>
                      <a:rPr lang="zh-CN" altLang="en-US" sz="1800" i="1" dirty="0">
                        <a:latin typeface="Cambria Math" panose="02040503050406030204" pitchFamily="18" charset="0"/>
                      </a:rPr>
                      <m:t>表示</m:t>
                    </m:r>
                  </m:oMath>
                </a14:m>
                <a:r>
                  <a:rPr lang="en-US" altLang="zh-CN" sz="1800" b="0" i="0" dirty="0">
                    <a:effectLst/>
                    <a:latin typeface="+mn-ea"/>
                    <a:ea typeface="+mn-ea"/>
                  </a:rPr>
                  <a:t>n</a:t>
                </a:r>
                <a:r>
                  <a:rPr lang="zh-CN" altLang="en-US" sz="1800" b="0" i="0" dirty="0">
                    <a:effectLst/>
                    <a:latin typeface="+mn-ea"/>
                    <a:ea typeface="+mn-ea"/>
                  </a:rPr>
                  <a:t>个周期验证的</a:t>
                </a:r>
                <a14:m>
                  <m:oMath xmlns:m="http://schemas.openxmlformats.org/officeDocument/2006/math">
                    <m:r>
                      <a:rPr lang="en-US" altLang="zh-CN" sz="1800" i="1" dirty="0">
                        <a:latin typeface="Cambria Math" panose="02040503050406030204" pitchFamily="18" charset="0"/>
                      </a:rPr>
                      <m:t>𝐽</m:t>
                    </m:r>
                    <m:r>
                      <a:rPr lang="zh-CN" altLang="en-US" sz="1800" i="1" dirty="0" smtClean="0">
                        <a:latin typeface="Cambria Math" panose="02040503050406030204" pitchFamily="18" charset="0"/>
                      </a:rPr>
                      <m:t>统计量</m:t>
                    </m:r>
                  </m:oMath>
                </a14:m>
                <a:r>
                  <a:rPr lang="zh-CN" altLang="en-US" sz="1800" b="0" i="0" dirty="0">
                    <a:effectLst/>
                    <a:latin typeface="+mn-ea"/>
                    <a:ea typeface="+mn-ea"/>
                  </a:rPr>
                  <a:t>，当</a:t>
                </a:r>
                <a14:m>
                  <m:oMath xmlns:m="http://schemas.openxmlformats.org/officeDocument/2006/math">
                    <m:r>
                      <a:rPr lang="en-US" altLang="zh-CN" sz="1800" b="0" i="1" dirty="0" smtClean="0">
                        <a:effectLst/>
                        <a:latin typeface="Cambria Math" panose="02040503050406030204" pitchFamily="18" charset="0"/>
                        <a:ea typeface="+mn-ea"/>
                      </a:rPr>
                      <m:t>𝐽</m:t>
                    </m:r>
                    <m:r>
                      <a:rPr lang="en-US" altLang="zh-CN" sz="1800" i="1" dirty="0">
                        <a:latin typeface="Cambria Math" panose="02040503050406030204" pitchFamily="18" charset="0"/>
                        <a:ea typeface="+mn-ea"/>
                      </a:rPr>
                      <m:t>(</m:t>
                    </m:r>
                    <m:r>
                      <a:rPr lang="en-US" altLang="zh-CN" sz="1800" i="1" dirty="0">
                        <a:latin typeface="Cambria Math" panose="02040503050406030204" pitchFamily="18" charset="0"/>
                        <a:ea typeface="+mn-ea"/>
                      </a:rPr>
                      <m:t>𝑛</m:t>
                    </m:r>
                    <m:r>
                      <a:rPr lang="en-US" altLang="zh-CN" sz="1800" i="1" dirty="0">
                        <a:latin typeface="Cambria Math" panose="02040503050406030204" pitchFamily="18" charset="0"/>
                        <a:ea typeface="+mn-ea"/>
                      </a:rPr>
                      <m:t>)</m:t>
                    </m:r>
                  </m:oMath>
                </a14:m>
                <a:r>
                  <a:rPr lang="zh-CN" altLang="en-US" sz="1800" dirty="0">
                    <a:latin typeface="+mn-ea"/>
                    <a:ea typeface="+mn-ea"/>
                  </a:rPr>
                  <a:t>最大时选择此时的</a:t>
                </a:r>
                <a:r>
                  <a:rPr lang="en-US" altLang="zh-CN" sz="1800" dirty="0">
                    <a:latin typeface="+mn-ea"/>
                    <a:ea typeface="+mn-ea"/>
                  </a:rPr>
                  <a:t>n</a:t>
                </a:r>
                <a:r>
                  <a:rPr lang="zh-CN" altLang="en-US" sz="1800" dirty="0">
                    <a:latin typeface="+mn-ea"/>
                    <a:ea typeface="+mn-ea"/>
                  </a:rPr>
                  <a:t>作为最佳验证周期数，</a:t>
                </a:r>
                <a14:m>
                  <m:oMath xmlns:m="http://schemas.openxmlformats.org/officeDocument/2006/math">
                    <m:r>
                      <a:rPr lang="en-US" altLang="zh-CN" sz="1800" i="1" dirty="0" smtClean="0">
                        <a:latin typeface="Cambria Math" panose="02040503050406030204" pitchFamily="18" charset="0"/>
                        <a:ea typeface="+mn-ea"/>
                      </a:rPr>
                      <m:t>𝐽</m:t>
                    </m:r>
                    <m:r>
                      <a:rPr lang="en-US" altLang="zh-CN" sz="1800" i="1" dirty="0" smtClean="0">
                        <a:latin typeface="Cambria Math" panose="02040503050406030204" pitchFamily="18" charset="0"/>
                        <a:ea typeface="+mn-ea"/>
                      </a:rPr>
                      <m:t>(</m:t>
                    </m:r>
                    <m:r>
                      <a:rPr lang="en-US" altLang="zh-CN" sz="1800" i="1" dirty="0" smtClean="0">
                        <a:latin typeface="Cambria Math" panose="02040503050406030204" pitchFamily="18" charset="0"/>
                        <a:ea typeface="+mn-ea"/>
                      </a:rPr>
                      <m:t>𝑛</m:t>
                    </m:r>
                    <m:r>
                      <a:rPr lang="en-US" altLang="zh-CN" sz="1800" i="1" dirty="0" smtClean="0">
                        <a:latin typeface="Cambria Math" panose="02040503050406030204" pitchFamily="18" charset="0"/>
                        <a:ea typeface="+mn-ea"/>
                      </a:rPr>
                      <m:t>)</m:t>
                    </m:r>
                  </m:oMath>
                </a14:m>
                <a:r>
                  <a:rPr lang="zh-CN" altLang="en-US" sz="1800" dirty="0">
                    <a:latin typeface="+mn-ea"/>
                    <a:ea typeface="+mn-ea"/>
                  </a:rPr>
                  <a:t>以实际验证结果为主</a:t>
                </a:r>
                <a:endParaRPr lang="en-US" altLang="zh-CN" sz="1800" b="0" i="0" dirty="0">
                  <a:effectLst/>
                  <a:latin typeface="+mn-ea"/>
                  <a:ea typeface="+mn-ea"/>
                </a:endParaRPr>
              </a:p>
              <a:p>
                <a:pPr marL="0" lvl="0" indent="0" algn="l" defTabSz="914400">
                  <a:lnSpc>
                    <a:spcPct val="120000"/>
                  </a:lnSpc>
                  <a:spcBef>
                    <a:spcPts val="1000"/>
                  </a:spcBef>
                  <a:spcAft>
                    <a:spcPts val="0"/>
                  </a:spcAft>
                  <a:buFont typeface="Arial" charset="0"/>
                  <a:buNone/>
                </a:pPr>
                <a:endParaRPr lang="en-US" altLang="zh-CN" sz="12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200" dirty="0">
                  <a:solidFill>
                    <a:srgbClr val="000000"/>
                  </a:solidFill>
                </a:endParaRPr>
              </a:p>
            </p:txBody>
          </p:sp>
        </mc:Choice>
        <mc:Fallback>
          <p:sp>
            <p:nvSpPr>
              <p:cNvPr id="11" name="内容占位符 1"/>
              <p:cNvSpPr txBox="1">
                <a:spLocks noRot="1" noChangeAspect="1" noMove="1" noResize="1" noEditPoints="1" noAdjustHandles="1" noChangeArrowheads="1" noChangeShapeType="1" noTextEdit="1"/>
              </p:cNvSpPr>
              <p:nvPr/>
            </p:nvSpPr>
            <p:spPr>
              <a:xfrm>
                <a:off x="1371600" y="1700197"/>
                <a:ext cx="9923585" cy="3966307"/>
              </a:xfrm>
              <a:prstGeom prst="rect">
                <a:avLst/>
              </a:prstGeom>
              <a:blipFill>
                <a:blip r:embed="rId3"/>
                <a:stretch>
                  <a:fillRect l="-1167" t="-92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1CDCA14A-E686-F615-1EF6-1994B897AC02}"/>
                  </a:ext>
                </a:extLst>
              </p:cNvPr>
              <p:cNvSpPr txBox="1"/>
              <p:nvPr/>
            </p:nvSpPr>
            <p:spPr>
              <a:xfrm>
                <a:off x="3206261" y="2505355"/>
                <a:ext cx="2294987" cy="54136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𝐷𝑖𝑠𝑡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𝑛</m:t>
                          </m:r>
                        </m:den>
                      </m:f>
                    </m:oMath>
                  </m:oMathPara>
                </a14:m>
                <a:endParaRPr lang="zh-CN" altLang="en-US" dirty="0"/>
              </a:p>
            </p:txBody>
          </p:sp>
        </mc:Choice>
        <mc:Fallback>
          <p:sp>
            <p:nvSpPr>
              <p:cNvPr id="3" name="文本框 2">
                <a:extLst>
                  <a:ext uri="{FF2B5EF4-FFF2-40B4-BE49-F238E27FC236}">
                    <a16:creationId xmlns:a16="http://schemas.microsoft.com/office/drawing/2014/main" id="{1CDCA14A-E686-F615-1EF6-1994B897AC02}"/>
                  </a:ext>
                </a:extLst>
              </p:cNvPr>
              <p:cNvSpPr txBox="1">
                <a:spLocks noRot="1" noChangeAspect="1" noMove="1" noResize="1" noEditPoints="1" noAdjustHandles="1" noChangeArrowheads="1" noChangeShapeType="1" noTextEdit="1"/>
              </p:cNvSpPr>
              <p:nvPr/>
            </p:nvSpPr>
            <p:spPr>
              <a:xfrm>
                <a:off x="3206261" y="2505355"/>
                <a:ext cx="2294987" cy="5413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FD69279D-AD11-35EE-DDD6-BAEB1F0B51D7}"/>
                  </a:ext>
                </a:extLst>
              </p:cNvPr>
              <p:cNvSpPr txBox="1"/>
              <p:nvPr/>
            </p:nvSpPr>
            <p:spPr>
              <a:xfrm>
                <a:off x="3124199" y="3451573"/>
                <a:ext cx="339637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𝑠𝑒𝑛𝑠𝑖𝑡𝑖𝑣𝑖𝑡𝑦</m:t>
                      </m:r>
                      <m:r>
                        <a:rPr lang="en-US" altLang="zh-CN" b="0" i="1" smtClean="0">
                          <a:latin typeface="Cambria Math" panose="02040503050406030204" pitchFamily="18" charset="0"/>
                        </a:rPr>
                        <m:t>+</m:t>
                      </m:r>
                      <m:r>
                        <a:rPr lang="en-US" altLang="zh-CN" b="0" i="1" smtClean="0">
                          <a:latin typeface="Cambria Math" panose="02040503050406030204" pitchFamily="18" charset="0"/>
                        </a:rPr>
                        <m:t>𝑠𝑝𝑒𝑐𝑖𝑓𝑖𝑐𝑖𝑡𝑦</m:t>
                      </m:r>
                      <m:r>
                        <a:rPr lang="en-US" altLang="zh-CN" b="0" i="1" smtClean="0">
                          <a:latin typeface="Cambria Math" panose="02040503050406030204" pitchFamily="18" charset="0"/>
                        </a:rPr>
                        <m:t>−1</m:t>
                      </m:r>
                    </m:oMath>
                  </m:oMathPara>
                </a14:m>
                <a:endParaRPr lang="zh-CN" altLang="en-US" dirty="0"/>
              </a:p>
            </p:txBody>
          </p:sp>
        </mc:Choice>
        <mc:Fallback>
          <p:sp>
            <p:nvSpPr>
              <p:cNvPr id="5" name="文本框 4">
                <a:extLst>
                  <a:ext uri="{FF2B5EF4-FFF2-40B4-BE49-F238E27FC236}">
                    <a16:creationId xmlns:a16="http://schemas.microsoft.com/office/drawing/2014/main" id="{FD69279D-AD11-35EE-DDD6-BAEB1F0B51D7}"/>
                  </a:ext>
                </a:extLst>
              </p:cNvPr>
              <p:cNvSpPr txBox="1">
                <a:spLocks noRot="1" noChangeAspect="1" noMove="1" noResize="1" noEditPoints="1" noAdjustHandles="1" noChangeArrowheads="1" noChangeShapeType="1" noTextEdit="1"/>
              </p:cNvSpPr>
              <p:nvPr/>
            </p:nvSpPr>
            <p:spPr>
              <a:xfrm>
                <a:off x="3124199" y="3451573"/>
                <a:ext cx="3396379" cy="276999"/>
              </a:xfrm>
              <a:prstGeom prst="rect">
                <a:avLst/>
              </a:prstGeom>
              <a:blipFill>
                <a:blip r:embed="rId5"/>
                <a:stretch>
                  <a:fillRect l="-1434" r="-896" b="-36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2690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5428252" cy="1203618"/>
            <a:chOff x="5181690" y="2820871"/>
            <a:chExt cx="3446492" cy="847862"/>
          </a:xfrm>
        </p:grpSpPr>
        <p:sp>
          <p:nvSpPr>
            <p:cNvPr id="4" name="椭圆 3"/>
            <p:cNvSpPr/>
            <p:nvPr/>
          </p:nvSpPr>
          <p:spPr>
            <a:xfrm>
              <a:off x="5181690" y="2820871"/>
              <a:ext cx="550893" cy="550893"/>
            </a:xfrm>
            <a:prstGeom prst="ellipse">
              <a:avLst/>
            </a:prstGeom>
            <a:solidFill>
              <a:schemeClr val="accent4"/>
            </a:solidFill>
            <a:ln>
              <a:noFill/>
            </a:ln>
          </p:spPr>
          <p:txBody>
            <a:bodyPr anchor="ctr"/>
            <a:lstStyle/>
            <a:p>
              <a:pPr algn="ctr"/>
              <a:r>
                <a:rPr lang="en-US" altLang="zh-CN" sz="4400" dirty="0">
                  <a:solidFill>
                    <a:schemeClr val="lt1"/>
                  </a:solidFill>
                  <a:latin typeface="Century Gothic"/>
                </a:rPr>
                <a:t>3</a:t>
              </a:r>
              <a:endParaRPr lang="zh-CN" sz="4400" dirty="0">
                <a:solidFill>
                  <a:schemeClr val="lt1"/>
                </a:solidFill>
                <a:latin typeface="Century Gothic"/>
              </a:endParaRPr>
            </a:p>
          </p:txBody>
        </p:sp>
        <p:sp>
          <p:nvSpPr>
            <p:cNvPr id="8" name="文本框 7"/>
            <p:cNvSpPr txBox="1"/>
            <p:nvPr/>
          </p:nvSpPr>
          <p:spPr>
            <a:xfrm>
              <a:off x="5988603" y="2888229"/>
              <a:ext cx="2639579" cy="780504"/>
            </a:xfrm>
            <a:prstGeom prst="rect">
              <a:avLst/>
            </a:prstGeom>
            <a:noFill/>
          </p:spPr>
          <p:txBody>
            <a:bodyPr wrap="square" lIns="0" tIns="0" rIns="0" bIns="0">
              <a:spAutoFit/>
            </a:bodyPr>
            <a:lstStyle/>
            <a:p>
              <a:r>
                <a:rPr lang="zh-CN" altLang="en-US" sz="3600" b="1" dirty="0">
                  <a:latin typeface="微软雅黑"/>
                </a:rPr>
                <a:t>实验结果与结论</a:t>
              </a:r>
              <a:endParaRPr lang="zh-CN" altLang="zh-CN" sz="3600" b="1" dirty="0">
                <a:latin typeface="微软雅黑"/>
              </a:endParaRPr>
            </a:p>
            <a:p>
              <a:endParaRPr lang="zh-CN" sz="3600" b="1" spc="300" dirty="0">
                <a:solidFill>
                  <a:schemeClr val="accent3"/>
                </a:solidFill>
              </a:endParaRPr>
            </a:p>
          </p:txBody>
        </p:sp>
      </p:grpSp>
    </p:spTree>
    <p:extLst>
      <p:ext uri="{BB962C8B-B14F-4D97-AF65-F5344CB8AC3E}">
        <p14:creationId xmlns:p14="http://schemas.microsoft.com/office/powerpoint/2010/main" val="257519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4104038"/>
            <a:ext cx="12192000" cy="553998"/>
          </a:xfrm>
          <a:prstGeom prst="rect">
            <a:avLst/>
          </a:prstGeom>
          <a:noFill/>
        </p:spPr>
        <p:txBody>
          <a:bodyPr wrap="square" lIns="0" tIns="0" rIns="0" bIns="0">
            <a:spAutoFit/>
          </a:bodyPr>
          <a:lstStyle/>
          <a:p>
            <a:pPr algn="ctr"/>
            <a:r>
              <a:rPr lang="zh-CN" altLang="en-US" sz="3600" b="1" spc="300" dirty="0">
                <a:latin typeface="微软雅黑"/>
                <a:ea typeface="微软雅黑"/>
              </a:rPr>
              <a:t>毕业设计内容与任务介绍</a:t>
            </a:r>
            <a:endParaRPr lang="zh-CN" sz="3600" b="1" spc="300" dirty="0">
              <a:solidFill>
                <a:schemeClr val="accent3"/>
              </a:solidFill>
            </a:endParaRPr>
          </a:p>
        </p:txBody>
      </p:sp>
    </p:spTree>
    <p:extLst>
      <p:ext uri="{BB962C8B-B14F-4D97-AF65-F5344CB8AC3E}">
        <p14:creationId xmlns:p14="http://schemas.microsoft.com/office/powerpoint/2010/main" val="130760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8517D-D399-4448-9C2F-53970D4E520C}"/>
              </a:ext>
            </a:extLst>
          </p:cNvPr>
          <p:cNvSpPr>
            <a:spLocks noGrp="1"/>
          </p:cNvSpPr>
          <p:nvPr>
            <p:ph type="title"/>
          </p:nvPr>
        </p:nvSpPr>
        <p:spPr/>
        <p:txBody>
          <a:bodyPr/>
          <a:lstStyle/>
          <a:p>
            <a:r>
              <a:rPr lang="zh-CN" altLang="en-US" sz="2800" b="1" dirty="0">
                <a:latin typeface="微软雅黑"/>
              </a:rPr>
              <a:t>实验设计</a:t>
            </a:r>
            <a:endParaRPr lang="zh-CN" altLang="en-US" dirty="0">
              <a:latin typeface="+mj-lt"/>
            </a:endParaRPr>
          </a:p>
        </p:txBody>
      </p:sp>
      <p:sp>
        <p:nvSpPr>
          <p:cNvPr id="7" name="文本框 6">
            <a:extLst>
              <a:ext uri="{FF2B5EF4-FFF2-40B4-BE49-F238E27FC236}">
                <a16:creationId xmlns:a16="http://schemas.microsoft.com/office/drawing/2014/main" id="{CAB37950-C6BD-4BDB-BD45-B4A919AF1BDE}"/>
              </a:ext>
            </a:extLst>
          </p:cNvPr>
          <p:cNvSpPr txBox="1"/>
          <p:nvPr/>
        </p:nvSpPr>
        <p:spPr>
          <a:xfrm>
            <a:off x="-3094597" y="1687442"/>
            <a:ext cx="6096000" cy="400110"/>
          </a:xfrm>
          <a:prstGeom prst="rect">
            <a:avLst/>
          </a:prstGeom>
          <a:noFill/>
        </p:spPr>
        <p:txBody>
          <a:bodyPr wrap="square">
            <a:spAutoFit/>
          </a:bodyPr>
          <a:lstStyle/>
          <a:p>
            <a:pPr marL="342900" indent="-342900">
              <a:buFont typeface="Wingdings" panose="05000000000000000000" pitchFamily="2" charset="2"/>
              <a:buChar char="p"/>
            </a:pPr>
            <a:endParaRPr lang="zh-CN" altLang="zh-CN" sz="2000" b="1" dirty="0">
              <a:latin typeface="+mj-lt"/>
            </a:endParaRPr>
          </a:p>
        </p:txBody>
      </p:sp>
      <p:sp>
        <p:nvSpPr>
          <p:cNvPr id="8" name="矩形 7">
            <a:extLst>
              <a:ext uri="{FF2B5EF4-FFF2-40B4-BE49-F238E27FC236}">
                <a16:creationId xmlns:a16="http://schemas.microsoft.com/office/drawing/2014/main" id="{981157D8-9559-485A-ADCF-E27661DEB52C}"/>
              </a:ext>
            </a:extLst>
          </p:cNvPr>
          <p:cNvSpPr/>
          <p:nvPr/>
        </p:nvSpPr>
        <p:spPr>
          <a:xfrm>
            <a:off x="688289" y="969930"/>
            <a:ext cx="10858500" cy="5003800"/>
          </a:xfrm>
          <a:prstGeom prst="rect">
            <a:avLst/>
          </a:prstGeom>
          <a:solidFill>
            <a:schemeClr val="bg1"/>
          </a:solidFill>
          <a:ln>
            <a:noFill/>
          </a:ln>
          <a:effectLst>
            <a:outerShdw blurRad="1651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任意多边形: 形状 5">
            <a:extLst>
              <a:ext uri="{FF2B5EF4-FFF2-40B4-BE49-F238E27FC236}">
                <a16:creationId xmlns:a16="http://schemas.microsoft.com/office/drawing/2014/main" id="{7139E8FA-1AFD-4591-9207-11863B8E6C13}"/>
              </a:ext>
            </a:extLst>
          </p:cNvPr>
          <p:cNvSpPr/>
          <p:nvPr/>
        </p:nvSpPr>
        <p:spPr>
          <a:xfrm>
            <a:off x="660401" y="2847607"/>
            <a:ext cx="10769599" cy="199292"/>
          </a:xfrm>
          <a:custGeom>
            <a:avLst/>
            <a:gdLst>
              <a:gd name="connsiteX0" fmla="*/ 0 w 9683261"/>
              <a:gd name="connsiteY0" fmla="*/ 211015 h 211015"/>
              <a:gd name="connsiteX1" fmla="*/ 9683261 w 9683261"/>
              <a:gd name="connsiteY1" fmla="*/ 211015 h 211015"/>
              <a:gd name="connsiteX2" fmla="*/ 9319846 w 9683261"/>
              <a:gd name="connsiteY2" fmla="*/ 0 h 211015"/>
            </a:gdLst>
            <a:ahLst/>
            <a:cxnLst>
              <a:cxn ang="0">
                <a:pos x="connsiteX0" y="connsiteY0"/>
              </a:cxn>
              <a:cxn ang="0">
                <a:pos x="connsiteX1" y="connsiteY1"/>
              </a:cxn>
              <a:cxn ang="0">
                <a:pos x="connsiteX2" y="connsiteY2"/>
              </a:cxn>
            </a:cxnLst>
            <a:rect l="l" t="t" r="r" b="b"/>
            <a:pathLst>
              <a:path w="9683261" h="211015">
                <a:moveTo>
                  <a:pt x="0" y="211015"/>
                </a:moveTo>
                <a:lnTo>
                  <a:pt x="9683261" y="211015"/>
                </a:lnTo>
                <a:lnTo>
                  <a:pt x="9319846"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0" name="椭圆 9">
            <a:extLst>
              <a:ext uri="{FF2B5EF4-FFF2-40B4-BE49-F238E27FC236}">
                <a16:creationId xmlns:a16="http://schemas.microsoft.com/office/drawing/2014/main" id="{F55EA88C-A424-462A-8AB2-0EBD670D138F}"/>
              </a:ext>
            </a:extLst>
          </p:cNvPr>
          <p:cNvSpPr/>
          <p:nvPr/>
        </p:nvSpPr>
        <p:spPr>
          <a:xfrm>
            <a:off x="1446247" y="2592172"/>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latin typeface="+mj-lt"/>
              </a:rPr>
              <a:t>01</a:t>
            </a:r>
            <a:endParaRPr lang="zh-CN" altLang="en-US" spc="300" dirty="0">
              <a:latin typeface="+mj-lt"/>
            </a:endParaRPr>
          </a:p>
        </p:txBody>
      </p:sp>
      <p:sp>
        <p:nvSpPr>
          <p:cNvPr id="11" name="椭圆 10">
            <a:extLst>
              <a:ext uri="{FF2B5EF4-FFF2-40B4-BE49-F238E27FC236}">
                <a16:creationId xmlns:a16="http://schemas.microsoft.com/office/drawing/2014/main" id="{AAB553BB-1B26-4D09-9286-BEEAAB6F74C5}"/>
              </a:ext>
            </a:extLst>
          </p:cNvPr>
          <p:cNvSpPr/>
          <p:nvPr/>
        </p:nvSpPr>
        <p:spPr>
          <a:xfrm>
            <a:off x="3974218" y="2589699"/>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latin typeface="+mj-lt"/>
              </a:rPr>
              <a:t>02</a:t>
            </a:r>
            <a:endParaRPr lang="zh-CN" altLang="en-US" spc="300" dirty="0">
              <a:latin typeface="+mj-lt"/>
            </a:endParaRPr>
          </a:p>
        </p:txBody>
      </p:sp>
      <p:sp>
        <p:nvSpPr>
          <p:cNvPr id="12" name="椭圆 11">
            <a:extLst>
              <a:ext uri="{FF2B5EF4-FFF2-40B4-BE49-F238E27FC236}">
                <a16:creationId xmlns:a16="http://schemas.microsoft.com/office/drawing/2014/main" id="{8479EF5D-3A30-4F07-8756-9ADD44B57DA1}"/>
              </a:ext>
            </a:extLst>
          </p:cNvPr>
          <p:cNvSpPr/>
          <p:nvPr/>
        </p:nvSpPr>
        <p:spPr>
          <a:xfrm>
            <a:off x="6835170" y="2592172"/>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latin typeface="+mj-lt"/>
              </a:rPr>
              <a:t>03</a:t>
            </a:r>
            <a:endParaRPr lang="zh-CN" altLang="en-US" spc="300" dirty="0">
              <a:latin typeface="+mj-lt"/>
            </a:endParaRPr>
          </a:p>
        </p:txBody>
      </p:sp>
      <p:sp>
        <p:nvSpPr>
          <p:cNvPr id="13" name="椭圆 12">
            <a:extLst>
              <a:ext uri="{FF2B5EF4-FFF2-40B4-BE49-F238E27FC236}">
                <a16:creationId xmlns:a16="http://schemas.microsoft.com/office/drawing/2014/main" id="{9684EB4F-B177-4483-83F0-0C83EB7955EF}"/>
              </a:ext>
            </a:extLst>
          </p:cNvPr>
          <p:cNvSpPr/>
          <p:nvPr/>
        </p:nvSpPr>
        <p:spPr>
          <a:xfrm>
            <a:off x="9335998" y="2552778"/>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latin typeface="+mj-lt"/>
              </a:rPr>
              <a:t>04</a:t>
            </a:r>
            <a:endParaRPr lang="zh-CN" altLang="en-US" spc="300" dirty="0">
              <a:latin typeface="+mj-lt"/>
            </a:endParaRPr>
          </a:p>
        </p:txBody>
      </p:sp>
      <p:sp>
        <p:nvSpPr>
          <p:cNvPr id="15" name="文本框 14">
            <a:extLst>
              <a:ext uri="{FF2B5EF4-FFF2-40B4-BE49-F238E27FC236}">
                <a16:creationId xmlns:a16="http://schemas.microsoft.com/office/drawing/2014/main" id="{4E9CE822-7E6E-4245-A02F-DED6F131DFFA}"/>
              </a:ext>
            </a:extLst>
          </p:cNvPr>
          <p:cNvSpPr txBox="1"/>
          <p:nvPr/>
        </p:nvSpPr>
        <p:spPr>
          <a:xfrm>
            <a:off x="965817" y="1455102"/>
            <a:ext cx="1918939" cy="1005788"/>
          </a:xfrm>
          <a:prstGeom prst="rect">
            <a:avLst/>
          </a:prstGeom>
          <a:noFill/>
        </p:spPr>
        <p:txBody>
          <a:bodyPr wrap="square" rtlCol="0">
            <a:spAutoFit/>
          </a:bodyPr>
          <a:lstStyle/>
          <a:p>
            <a:pPr algn="ctr">
              <a:lnSpc>
                <a:spcPct val="130000"/>
              </a:lnSpc>
            </a:pPr>
            <a:r>
              <a:rPr lang="zh-CN" altLang="en-US" sz="2400" spc="300" dirty="0">
                <a:solidFill>
                  <a:schemeClr val="accent1"/>
                </a:solidFill>
                <a:latin typeface="+mj-lt"/>
                <a:ea typeface="微软雅黑" panose="020B0503020204020204" pitchFamily="34" charset="-122"/>
              </a:rPr>
              <a:t>合法用户数据采集</a:t>
            </a:r>
          </a:p>
        </p:txBody>
      </p:sp>
      <p:sp>
        <p:nvSpPr>
          <p:cNvPr id="16" name="文本框 15">
            <a:extLst>
              <a:ext uri="{FF2B5EF4-FFF2-40B4-BE49-F238E27FC236}">
                <a16:creationId xmlns:a16="http://schemas.microsoft.com/office/drawing/2014/main" id="{A9F2AC43-8485-4337-AE4E-6D02B87DC1B6}"/>
              </a:ext>
            </a:extLst>
          </p:cNvPr>
          <p:cNvSpPr txBox="1"/>
          <p:nvPr/>
        </p:nvSpPr>
        <p:spPr>
          <a:xfrm>
            <a:off x="864031" y="3931509"/>
            <a:ext cx="1918939" cy="1021433"/>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采集合法用户</a:t>
            </a:r>
            <a:r>
              <a:rPr lang="en-US" altLang="zh-CN" sz="1600" spc="300" dirty="0">
                <a:solidFill>
                  <a:schemeClr val="tx1">
                    <a:lumMod val="85000"/>
                    <a:lumOff val="15000"/>
                  </a:schemeClr>
                </a:solidFill>
                <a:latin typeface="+mj-lt"/>
              </a:rPr>
              <a:t>70</a:t>
            </a:r>
            <a:r>
              <a:rPr lang="zh-CN" altLang="en-US" sz="1600" spc="300" dirty="0">
                <a:solidFill>
                  <a:schemeClr val="tx1">
                    <a:lumMod val="85000"/>
                    <a:lumOff val="15000"/>
                  </a:schemeClr>
                </a:solidFill>
                <a:latin typeface="+mj-lt"/>
              </a:rPr>
              <a:t>个心波生成配置文件</a:t>
            </a:r>
          </a:p>
        </p:txBody>
      </p:sp>
      <p:sp>
        <p:nvSpPr>
          <p:cNvPr id="17" name="文本框 16">
            <a:extLst>
              <a:ext uri="{FF2B5EF4-FFF2-40B4-BE49-F238E27FC236}">
                <a16:creationId xmlns:a16="http://schemas.microsoft.com/office/drawing/2014/main" id="{729C1B6A-D73F-439C-A2AE-263B987064F1}"/>
              </a:ext>
            </a:extLst>
          </p:cNvPr>
          <p:cNvSpPr txBox="1"/>
          <p:nvPr/>
        </p:nvSpPr>
        <p:spPr>
          <a:xfrm>
            <a:off x="5601350" y="1687442"/>
            <a:ext cx="3345492" cy="597921"/>
          </a:xfrm>
          <a:prstGeom prst="rect">
            <a:avLst/>
          </a:prstGeom>
          <a:noFill/>
        </p:spPr>
        <p:txBody>
          <a:bodyPr wrap="square" rtlCol="0">
            <a:spAutoFit/>
          </a:bodyPr>
          <a:lstStyle/>
          <a:p>
            <a:pPr algn="ctr">
              <a:lnSpc>
                <a:spcPct val="130000"/>
              </a:lnSpc>
            </a:pPr>
            <a:r>
              <a:rPr lang="zh-CN" altLang="en-US" sz="2400" spc="300" dirty="0">
                <a:solidFill>
                  <a:schemeClr val="accent1"/>
                </a:solidFill>
                <a:latin typeface="+mj-lt"/>
                <a:ea typeface="微软雅黑" panose="020B0503020204020204" pitchFamily="34" charset="-122"/>
              </a:rPr>
              <a:t>影响因素</a:t>
            </a:r>
            <a:r>
              <a:rPr lang="zh-CN" altLang="en-US" sz="2800" spc="300" dirty="0">
                <a:solidFill>
                  <a:schemeClr val="accent1"/>
                </a:solidFill>
                <a:latin typeface="+mj-lt"/>
                <a:ea typeface="微软雅黑" panose="020B0503020204020204" pitchFamily="34" charset="-122"/>
              </a:rPr>
              <a:t> </a:t>
            </a:r>
          </a:p>
        </p:txBody>
      </p:sp>
      <p:sp>
        <p:nvSpPr>
          <p:cNvPr id="18" name="文本框 17">
            <a:extLst>
              <a:ext uri="{FF2B5EF4-FFF2-40B4-BE49-F238E27FC236}">
                <a16:creationId xmlns:a16="http://schemas.microsoft.com/office/drawing/2014/main" id="{CE5F2BFD-BFB9-400D-B5F5-8C4EB573710E}"/>
              </a:ext>
            </a:extLst>
          </p:cNvPr>
          <p:cNvSpPr txBox="1"/>
          <p:nvPr/>
        </p:nvSpPr>
        <p:spPr>
          <a:xfrm>
            <a:off x="8833728" y="1751778"/>
            <a:ext cx="1918939" cy="525657"/>
          </a:xfrm>
          <a:prstGeom prst="rect">
            <a:avLst/>
          </a:prstGeom>
          <a:noFill/>
        </p:spPr>
        <p:txBody>
          <a:bodyPr wrap="square" rtlCol="0">
            <a:spAutoFit/>
          </a:bodyPr>
          <a:lstStyle/>
          <a:p>
            <a:pPr algn="ctr">
              <a:lnSpc>
                <a:spcPct val="130000"/>
              </a:lnSpc>
            </a:pPr>
            <a:r>
              <a:rPr lang="zh-CN" altLang="en-US" sz="2400" spc="300" dirty="0">
                <a:solidFill>
                  <a:schemeClr val="accent1"/>
                </a:solidFill>
                <a:latin typeface="+mj-lt"/>
                <a:ea typeface="微软雅黑" panose="020B0503020204020204" pitchFamily="34" charset="-122"/>
              </a:rPr>
              <a:t>评价指标</a:t>
            </a:r>
          </a:p>
        </p:txBody>
      </p:sp>
      <p:sp>
        <p:nvSpPr>
          <p:cNvPr id="20" name="文本框 19">
            <a:extLst>
              <a:ext uri="{FF2B5EF4-FFF2-40B4-BE49-F238E27FC236}">
                <a16:creationId xmlns:a16="http://schemas.microsoft.com/office/drawing/2014/main" id="{2B159129-BE12-4AE9-BCA6-F9F5CF6866F7}"/>
              </a:ext>
            </a:extLst>
          </p:cNvPr>
          <p:cNvSpPr txBox="1"/>
          <p:nvPr/>
        </p:nvSpPr>
        <p:spPr>
          <a:xfrm>
            <a:off x="3025033" y="3899665"/>
            <a:ext cx="3167021" cy="134152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合法用户约</a:t>
            </a:r>
            <a:r>
              <a:rPr lang="en-US" altLang="zh-CN" sz="1600" spc="300" dirty="0">
                <a:solidFill>
                  <a:schemeClr val="tx1">
                    <a:lumMod val="85000"/>
                    <a:lumOff val="15000"/>
                  </a:schemeClr>
                </a:solidFill>
                <a:latin typeface="+mj-lt"/>
              </a:rPr>
              <a:t>20</a:t>
            </a:r>
            <a:r>
              <a:rPr lang="zh-CN" altLang="en-US" sz="1600" spc="300" dirty="0">
                <a:solidFill>
                  <a:schemeClr val="tx1">
                    <a:lumMod val="85000"/>
                    <a:lumOff val="15000"/>
                  </a:schemeClr>
                </a:solidFill>
                <a:latin typeface="+mj-lt"/>
              </a:rPr>
              <a:t>秒的心波</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其他</a:t>
            </a:r>
            <a:r>
              <a:rPr lang="en-US" altLang="zh-CN" sz="1600" spc="300" dirty="0">
                <a:solidFill>
                  <a:schemeClr val="tx1">
                    <a:lumMod val="85000"/>
                    <a:lumOff val="15000"/>
                  </a:schemeClr>
                </a:solidFill>
                <a:latin typeface="+mj-lt"/>
              </a:rPr>
              <a:t>4</a:t>
            </a:r>
            <a:r>
              <a:rPr lang="zh-CN" altLang="en-US" sz="1600" spc="300" dirty="0">
                <a:solidFill>
                  <a:schemeClr val="tx1">
                    <a:lumMod val="85000"/>
                    <a:lumOff val="15000"/>
                  </a:schemeClr>
                </a:solidFill>
                <a:latin typeface="+mj-lt"/>
              </a:rPr>
              <a:t>名志愿者约</a:t>
            </a:r>
            <a:r>
              <a:rPr lang="en-US" altLang="zh-CN" sz="1600" spc="300" dirty="0">
                <a:solidFill>
                  <a:schemeClr val="tx1">
                    <a:lumMod val="85000"/>
                    <a:lumOff val="15000"/>
                  </a:schemeClr>
                </a:solidFill>
                <a:latin typeface="+mj-lt"/>
              </a:rPr>
              <a:t>20</a:t>
            </a:r>
            <a:r>
              <a:rPr lang="zh-CN" altLang="en-US" sz="1600" spc="300" dirty="0">
                <a:solidFill>
                  <a:schemeClr val="tx1">
                    <a:lumMod val="85000"/>
                    <a:lumOff val="15000"/>
                  </a:schemeClr>
                </a:solidFill>
                <a:latin typeface="+mj-lt"/>
              </a:rPr>
              <a:t>秒的心波</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选择效果最优的阈值</a:t>
            </a:r>
          </a:p>
        </p:txBody>
      </p:sp>
      <p:sp>
        <p:nvSpPr>
          <p:cNvPr id="21" name="文本框 20">
            <a:extLst>
              <a:ext uri="{FF2B5EF4-FFF2-40B4-BE49-F238E27FC236}">
                <a16:creationId xmlns:a16="http://schemas.microsoft.com/office/drawing/2014/main" id="{7A9D3512-A74D-4FD0-948E-1BCD045E8A02}"/>
              </a:ext>
            </a:extLst>
          </p:cNvPr>
          <p:cNvSpPr txBox="1"/>
          <p:nvPr/>
        </p:nvSpPr>
        <p:spPr>
          <a:xfrm>
            <a:off x="6477904" y="3888672"/>
            <a:ext cx="2998968" cy="134152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不同帧率</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不同分辨率</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不同心跳周期数</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不同手指</a:t>
            </a:r>
            <a:endParaRPr lang="en-US" altLang="zh-CN" sz="1600" spc="300" dirty="0">
              <a:solidFill>
                <a:schemeClr val="tx1">
                  <a:lumMod val="85000"/>
                  <a:lumOff val="15000"/>
                </a:schemeClr>
              </a:solidFill>
              <a:latin typeface="+mj-lt"/>
            </a:endParaRPr>
          </a:p>
        </p:txBody>
      </p:sp>
      <p:sp>
        <p:nvSpPr>
          <p:cNvPr id="22" name="文本框 21">
            <a:extLst>
              <a:ext uri="{FF2B5EF4-FFF2-40B4-BE49-F238E27FC236}">
                <a16:creationId xmlns:a16="http://schemas.microsoft.com/office/drawing/2014/main" id="{A937EE07-8AC2-4496-8BC4-96A94FAA7FC5}"/>
              </a:ext>
            </a:extLst>
          </p:cNvPr>
          <p:cNvSpPr txBox="1"/>
          <p:nvPr/>
        </p:nvSpPr>
        <p:spPr>
          <a:xfrm>
            <a:off x="9246798" y="3882232"/>
            <a:ext cx="1918939" cy="134152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en-US" altLang="zh-CN" sz="1600" spc="300" dirty="0">
                <a:solidFill>
                  <a:schemeClr val="tx1">
                    <a:lumMod val="85000"/>
                    <a:lumOff val="15000"/>
                  </a:schemeClr>
                </a:solidFill>
                <a:latin typeface="+mj-lt"/>
              </a:rPr>
              <a:t>TPR</a:t>
            </a:r>
          </a:p>
          <a:p>
            <a:pPr marL="285750" indent="-285750">
              <a:lnSpc>
                <a:spcPct val="130000"/>
              </a:lnSpc>
              <a:buFont typeface="Wingdings" panose="05000000000000000000" pitchFamily="2" charset="2"/>
              <a:buChar char="u"/>
            </a:pPr>
            <a:r>
              <a:rPr lang="en-US" altLang="zh-CN" sz="1600" spc="300" dirty="0">
                <a:solidFill>
                  <a:schemeClr val="tx1">
                    <a:lumMod val="85000"/>
                    <a:lumOff val="15000"/>
                  </a:schemeClr>
                </a:solidFill>
                <a:latin typeface="+mj-lt"/>
              </a:rPr>
              <a:t>TNR</a:t>
            </a:r>
          </a:p>
          <a:p>
            <a:pPr marL="285750" indent="-285750">
              <a:lnSpc>
                <a:spcPct val="130000"/>
              </a:lnSpc>
              <a:buFont typeface="Wingdings" panose="05000000000000000000" pitchFamily="2" charset="2"/>
              <a:buChar char="u"/>
            </a:pPr>
            <a:r>
              <a:rPr lang="en-US" altLang="zh-CN" sz="1600" spc="300" dirty="0">
                <a:solidFill>
                  <a:schemeClr val="tx1">
                    <a:lumMod val="85000"/>
                    <a:lumOff val="15000"/>
                  </a:schemeClr>
                </a:solidFill>
                <a:latin typeface="+mj-lt"/>
              </a:rPr>
              <a:t>FPR</a:t>
            </a:r>
          </a:p>
          <a:p>
            <a:pPr marL="285750" indent="-285750">
              <a:lnSpc>
                <a:spcPct val="130000"/>
              </a:lnSpc>
              <a:buFont typeface="Wingdings" panose="05000000000000000000" pitchFamily="2" charset="2"/>
              <a:buChar char="u"/>
            </a:pPr>
            <a:r>
              <a:rPr lang="en-US" altLang="zh-CN" sz="1600" spc="300" dirty="0">
                <a:solidFill>
                  <a:schemeClr val="tx1">
                    <a:lumMod val="85000"/>
                    <a:lumOff val="15000"/>
                  </a:schemeClr>
                </a:solidFill>
                <a:latin typeface="+mj-lt"/>
              </a:rPr>
              <a:t>FNR</a:t>
            </a:r>
          </a:p>
        </p:txBody>
      </p:sp>
      <p:sp>
        <p:nvSpPr>
          <p:cNvPr id="24" name="文本框 23">
            <a:extLst>
              <a:ext uri="{FF2B5EF4-FFF2-40B4-BE49-F238E27FC236}">
                <a16:creationId xmlns:a16="http://schemas.microsoft.com/office/drawing/2014/main" id="{3B9B504F-8735-4B87-86E8-43E3081ADA00}"/>
              </a:ext>
            </a:extLst>
          </p:cNvPr>
          <p:cNvSpPr txBox="1"/>
          <p:nvPr/>
        </p:nvSpPr>
        <p:spPr>
          <a:xfrm>
            <a:off x="3408791" y="1791060"/>
            <a:ext cx="2207393" cy="525657"/>
          </a:xfrm>
          <a:prstGeom prst="rect">
            <a:avLst/>
          </a:prstGeom>
          <a:noFill/>
        </p:spPr>
        <p:txBody>
          <a:bodyPr wrap="square" rtlCol="0">
            <a:spAutoFit/>
          </a:bodyPr>
          <a:lstStyle/>
          <a:p>
            <a:pPr algn="ctr">
              <a:lnSpc>
                <a:spcPct val="130000"/>
              </a:lnSpc>
            </a:pPr>
            <a:r>
              <a:rPr lang="zh-CN" altLang="en-US" sz="2400" spc="300" dirty="0">
                <a:solidFill>
                  <a:schemeClr val="accent1"/>
                </a:solidFill>
                <a:latin typeface="+mj-lt"/>
                <a:ea typeface="微软雅黑" panose="020B0503020204020204" pitchFamily="34" charset="-122"/>
              </a:rPr>
              <a:t>阈值优化 </a:t>
            </a:r>
          </a:p>
        </p:txBody>
      </p:sp>
      <p:cxnSp>
        <p:nvCxnSpPr>
          <p:cNvPr id="25" name="直接连接符 24">
            <a:extLst>
              <a:ext uri="{FF2B5EF4-FFF2-40B4-BE49-F238E27FC236}">
                <a16:creationId xmlns:a16="http://schemas.microsoft.com/office/drawing/2014/main" id="{C2E4AF17-B5F6-4C4A-8F76-F47A65635D15}"/>
              </a:ext>
            </a:extLst>
          </p:cNvPr>
          <p:cNvCxnSpPr/>
          <p:nvPr/>
        </p:nvCxnSpPr>
        <p:spPr>
          <a:xfrm>
            <a:off x="1615309" y="5689136"/>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78239A1-C81B-4CAD-B367-1B1078E9BC74}"/>
              </a:ext>
            </a:extLst>
          </p:cNvPr>
          <p:cNvCxnSpPr/>
          <p:nvPr/>
        </p:nvCxnSpPr>
        <p:spPr>
          <a:xfrm>
            <a:off x="3833230" y="5698386"/>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AE71DDD-66DF-443C-B063-816A28120F46}"/>
              </a:ext>
            </a:extLst>
          </p:cNvPr>
          <p:cNvCxnSpPr/>
          <p:nvPr/>
        </p:nvCxnSpPr>
        <p:spPr>
          <a:xfrm>
            <a:off x="6583170" y="5698386"/>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1E2DACE-AD88-4BA3-8C51-B6290D7B3D0D}"/>
              </a:ext>
            </a:extLst>
          </p:cNvPr>
          <p:cNvCxnSpPr/>
          <p:nvPr/>
        </p:nvCxnSpPr>
        <p:spPr>
          <a:xfrm>
            <a:off x="9568270" y="5698386"/>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D304A93-9066-C2BB-7B53-FE3DC756A7A3}"/>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spTree>
    <p:extLst>
      <p:ext uri="{BB962C8B-B14F-4D97-AF65-F5344CB8AC3E}">
        <p14:creationId xmlns:p14="http://schemas.microsoft.com/office/powerpoint/2010/main" val="4037363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dirty="0">
                <a:latin typeface="微软雅黑"/>
              </a:rPr>
              <a:t>实验结果</a:t>
            </a:r>
            <a:endParaRPr lang="zh-CN" dirty="0"/>
          </a:p>
        </p:txBody>
      </p:sp>
      <p:sp>
        <p:nvSpPr>
          <p:cNvPr id="8" name="文本框 7"/>
          <p:cNvSpPr txBox="1"/>
          <p:nvPr/>
        </p:nvSpPr>
        <p:spPr>
          <a:xfrm>
            <a:off x="255490" y="1102782"/>
            <a:ext cx="3873143" cy="361125"/>
          </a:xfrm>
          <a:prstGeom prst="rect">
            <a:avLst/>
          </a:prstGeom>
          <a:noFill/>
          <a:ln>
            <a:noFill/>
          </a:ln>
        </p:spPr>
        <p:txBody>
          <a:bodyPr wrap="square" lIns="0" tIns="0" rIns="0" bIns="0">
            <a:spAutoFit/>
          </a:bodyPr>
          <a:lstStyle/>
          <a:p>
            <a:pPr algn="ctr">
              <a:lnSpc>
                <a:spcPct val="130000"/>
              </a:lnSpc>
              <a:spcBef>
                <a:spcPts val="0"/>
              </a:spcBef>
              <a:spcAft>
                <a:spcPts val="0"/>
              </a:spcAft>
            </a:pPr>
            <a:r>
              <a:rPr lang="en-US" altLang="zh-CN" sz="2000" b="1" spc="300" dirty="0">
                <a:solidFill>
                  <a:srgbClr val="006C39"/>
                </a:solidFill>
                <a:latin typeface="微软雅黑"/>
              </a:rPr>
              <a:t>30fps720p</a:t>
            </a:r>
            <a:endParaRPr lang="zh-CN" sz="2000" b="1" spc="300" dirty="0">
              <a:solidFill>
                <a:srgbClr val="006C39"/>
              </a:solidFill>
              <a:latin typeface="微软雅黑"/>
            </a:endParaRPr>
          </a:p>
        </p:txBody>
      </p:sp>
      <p:sp>
        <p:nvSpPr>
          <p:cNvPr id="11" name="任意多边形: 形状 13"/>
          <p:cNvSpPr/>
          <p:nvPr/>
        </p:nvSpPr>
        <p:spPr>
          <a:xfrm>
            <a:off x="5823001" y="2400028"/>
            <a:ext cx="179044" cy="2703769"/>
          </a:xfrm>
          <a:custGeom>
            <a:avLst/>
            <a:gdLst/>
            <a:ahLst/>
            <a:cxnLst/>
            <a:rect l="l" t="t" r="r" b="b"/>
            <a:pathLst>
              <a:path w="179044" h="2703769">
                <a:moveTo>
                  <a:pt x="0" y="0"/>
                </a:moveTo>
                <a:lnTo>
                  <a:pt x="0" y="575951"/>
                </a:lnTo>
                <a:lnTo>
                  <a:pt x="179044" y="575951"/>
                </a:lnTo>
                <a:lnTo>
                  <a:pt x="14921" y="879925"/>
                </a:lnTo>
                <a:lnTo>
                  <a:pt x="14921" y="2703769"/>
                </a:lnTo>
              </a:path>
            </a:pathLst>
          </a:custGeom>
          <a:noFill/>
          <a:ln w="28575" cap="flat" cmpd="sng">
            <a:solidFill>
              <a:schemeClr val="accent4"/>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Arial"/>
              <a:ea typeface="微软雅黑"/>
            </a:endParaRPr>
          </a:p>
        </p:txBody>
      </p:sp>
      <p:pic>
        <p:nvPicPr>
          <p:cNvPr id="4" name="图片 3">
            <a:extLst>
              <a:ext uri="{FF2B5EF4-FFF2-40B4-BE49-F238E27FC236}">
                <a16:creationId xmlns:a16="http://schemas.microsoft.com/office/drawing/2014/main" id="{5D324D3D-D6E3-A7F7-41B5-4C0E669FC3F9}"/>
              </a:ext>
            </a:extLst>
          </p:cNvPr>
          <p:cNvPicPr>
            <a:picLocks noChangeAspect="1"/>
          </p:cNvPicPr>
          <p:nvPr/>
        </p:nvPicPr>
        <p:blipFill>
          <a:blip r:embed="rId3"/>
          <a:stretch>
            <a:fillRect/>
          </a:stretch>
        </p:blipFill>
        <p:spPr>
          <a:xfrm>
            <a:off x="7279208" y="1359444"/>
            <a:ext cx="3448227" cy="1987652"/>
          </a:xfrm>
          <a:prstGeom prst="rect">
            <a:avLst/>
          </a:prstGeom>
        </p:spPr>
      </p:pic>
      <p:pic>
        <p:nvPicPr>
          <p:cNvPr id="5" name="图片 4">
            <a:extLst>
              <a:ext uri="{FF2B5EF4-FFF2-40B4-BE49-F238E27FC236}">
                <a16:creationId xmlns:a16="http://schemas.microsoft.com/office/drawing/2014/main" id="{331EBA4B-9B78-7D22-FFBB-3A079344493B}"/>
              </a:ext>
            </a:extLst>
          </p:cNvPr>
          <p:cNvPicPr>
            <a:picLocks noChangeAspect="1"/>
          </p:cNvPicPr>
          <p:nvPr/>
        </p:nvPicPr>
        <p:blipFill>
          <a:blip r:embed="rId4"/>
          <a:stretch>
            <a:fillRect/>
          </a:stretch>
        </p:blipFill>
        <p:spPr>
          <a:xfrm>
            <a:off x="6049448" y="3406335"/>
            <a:ext cx="5778797" cy="2146410"/>
          </a:xfrm>
          <a:prstGeom prst="rect">
            <a:avLst/>
          </a:prstGeom>
        </p:spPr>
      </p:pic>
      <p:sp>
        <p:nvSpPr>
          <p:cNvPr id="6" name="文本框 5">
            <a:extLst>
              <a:ext uri="{FF2B5EF4-FFF2-40B4-BE49-F238E27FC236}">
                <a16:creationId xmlns:a16="http://schemas.microsoft.com/office/drawing/2014/main" id="{48FBB0E8-0A7A-682D-8F17-12969AF71967}"/>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pic>
        <p:nvPicPr>
          <p:cNvPr id="13" name="图片 12">
            <a:extLst>
              <a:ext uri="{FF2B5EF4-FFF2-40B4-BE49-F238E27FC236}">
                <a16:creationId xmlns:a16="http://schemas.microsoft.com/office/drawing/2014/main" id="{7E543664-C7C7-174E-1BAF-406ED57EB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145" y="1834661"/>
            <a:ext cx="4634524" cy="3475893"/>
          </a:xfrm>
          <a:prstGeom prst="rect">
            <a:avLst/>
          </a:prstGeom>
        </p:spPr>
      </p:pic>
      <p:sp>
        <p:nvSpPr>
          <p:cNvPr id="14" name="矩形 13">
            <a:extLst>
              <a:ext uri="{FF2B5EF4-FFF2-40B4-BE49-F238E27FC236}">
                <a16:creationId xmlns:a16="http://schemas.microsoft.com/office/drawing/2014/main" id="{D864CD9A-7AF0-4F91-A3D6-771686CC2032}"/>
              </a:ext>
            </a:extLst>
          </p:cNvPr>
          <p:cNvSpPr/>
          <p:nvPr/>
        </p:nvSpPr>
        <p:spPr>
          <a:xfrm>
            <a:off x="1418061" y="5403590"/>
            <a:ext cx="3962832" cy="298309"/>
          </a:xfrm>
          <a:prstGeom prst="rect">
            <a:avLst/>
          </a:prstGeom>
          <a:solidFill>
            <a:schemeClr val="accent1"/>
          </a:solidFill>
          <a:ln>
            <a:noFill/>
          </a:ln>
        </p:spPr>
        <p:txBody>
          <a:bodyPr anchor="ctr"/>
          <a:lstStyle/>
          <a:p>
            <a:pPr algn="ctr"/>
            <a:r>
              <a:rPr lang="zh-CN" altLang="en-US" sz="1200" spc="300" dirty="0">
                <a:solidFill>
                  <a:schemeClr val="lt1"/>
                </a:solidFill>
              </a:rPr>
              <a:t>    各个评价指标随验证周期数的变化</a:t>
            </a:r>
            <a:r>
              <a:rPr lang="en-US" altLang="zh-CN" sz="1200" spc="300" dirty="0">
                <a:solidFill>
                  <a:schemeClr val="lt1"/>
                </a:solidFill>
              </a:rPr>
              <a:t>	</a:t>
            </a:r>
            <a:endParaRPr lang="zh-CN" sz="1200" spc="300" dirty="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6"/>
            <a:ext cx="8643848" cy="480131"/>
          </a:xfrm>
        </p:spPr>
        <p:txBody>
          <a:bodyPr/>
          <a:lstStyle/>
          <a:p>
            <a:r>
              <a:rPr lang="zh-CN" altLang="en-US" sz="2800" b="1" dirty="0">
                <a:latin typeface="微软雅黑"/>
              </a:rPr>
              <a:t>实验结果</a:t>
            </a: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sp>
        <p:nvSpPr>
          <p:cNvPr id="11" name="内容占位符 1"/>
          <p:cNvSpPr txBox="1"/>
          <p:nvPr/>
        </p:nvSpPr>
        <p:spPr>
          <a:xfrm>
            <a:off x="1371600" y="1700197"/>
            <a:ext cx="9190891" cy="3966307"/>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zh-CN" altLang="en-US" sz="1600" b="1" dirty="0">
                <a:solidFill>
                  <a:srgbClr val="000000"/>
                </a:solidFill>
              </a:rPr>
              <a:t>不同帧率与分辨率下准确率对比</a:t>
            </a: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r>
              <a:rPr lang="zh-CN" altLang="en-US" sz="1600" dirty="0">
                <a:solidFill>
                  <a:srgbClr val="000000"/>
                </a:solidFill>
              </a:rPr>
              <a:t>低帧率可兼容高帧率，帧率对性能无影响，分辨率对性能影响较大，分辨率越高准确率越好。</a:t>
            </a: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2" name="文本框 1">
            <a:extLst>
              <a:ext uri="{FF2B5EF4-FFF2-40B4-BE49-F238E27FC236}">
                <a16:creationId xmlns:a16="http://schemas.microsoft.com/office/drawing/2014/main" id="{B98BC5EB-F15C-80D5-6997-F2940DC39A44}"/>
              </a:ext>
            </a:extLst>
          </p:cNvPr>
          <p:cNvSpPr txBox="1"/>
          <p:nvPr/>
        </p:nvSpPr>
        <p:spPr>
          <a:xfrm>
            <a:off x="357352" y="1023780"/>
            <a:ext cx="3106817" cy="369332"/>
          </a:xfrm>
          <a:prstGeom prst="rect">
            <a:avLst/>
          </a:prstGeom>
          <a:noFill/>
        </p:spPr>
        <p:txBody>
          <a:bodyPr wrap="square" rtlCol="0">
            <a:spAutoFit/>
          </a:bodyPr>
          <a:lstStyle/>
          <a:p>
            <a:r>
              <a:rPr lang="zh-CN" altLang="en-US" b="1" dirty="0"/>
              <a:t>识别准确率分析</a:t>
            </a:r>
          </a:p>
        </p:txBody>
      </p:sp>
      <p:pic>
        <p:nvPicPr>
          <p:cNvPr id="4" name="图片 3">
            <a:extLst>
              <a:ext uri="{FF2B5EF4-FFF2-40B4-BE49-F238E27FC236}">
                <a16:creationId xmlns:a16="http://schemas.microsoft.com/office/drawing/2014/main" id="{05629C2C-55A2-6592-2D2F-98D99D73C75F}"/>
              </a:ext>
            </a:extLst>
          </p:cNvPr>
          <p:cNvPicPr>
            <a:picLocks noChangeAspect="1"/>
          </p:cNvPicPr>
          <p:nvPr/>
        </p:nvPicPr>
        <p:blipFill>
          <a:blip r:embed="rId3"/>
          <a:stretch>
            <a:fillRect/>
          </a:stretch>
        </p:blipFill>
        <p:spPr>
          <a:xfrm>
            <a:off x="2883760" y="2089417"/>
            <a:ext cx="6280651" cy="2189505"/>
          </a:xfrm>
          <a:prstGeom prst="rect">
            <a:avLst/>
          </a:prstGeom>
        </p:spPr>
      </p:pic>
    </p:spTree>
    <p:extLst>
      <p:ext uri="{BB962C8B-B14F-4D97-AF65-F5344CB8AC3E}">
        <p14:creationId xmlns:p14="http://schemas.microsoft.com/office/powerpoint/2010/main" val="16864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dirty="0">
                <a:latin typeface="微软雅黑"/>
              </a:rPr>
              <a:t>实验结果</a:t>
            </a:r>
            <a:endParaRPr lang="zh-CN" dirty="0"/>
          </a:p>
        </p:txBody>
      </p:sp>
      <p:sp>
        <p:nvSpPr>
          <p:cNvPr id="8" name="文本框 7"/>
          <p:cNvSpPr txBox="1"/>
          <p:nvPr/>
        </p:nvSpPr>
        <p:spPr>
          <a:xfrm>
            <a:off x="882371" y="1083722"/>
            <a:ext cx="5046103" cy="338041"/>
          </a:xfrm>
          <a:prstGeom prst="rect">
            <a:avLst/>
          </a:prstGeom>
          <a:noFill/>
          <a:ln>
            <a:noFill/>
          </a:ln>
        </p:spPr>
        <p:txBody>
          <a:bodyPr wrap="square" lIns="0" tIns="0" rIns="0" bIns="0">
            <a:spAutoFit/>
          </a:bodyPr>
          <a:lstStyle/>
          <a:p>
            <a:pPr marL="0" lvl="0" indent="0" algn="l" defTabSz="914400">
              <a:lnSpc>
                <a:spcPct val="120000"/>
              </a:lnSpc>
              <a:spcBef>
                <a:spcPts val="1000"/>
              </a:spcBef>
              <a:spcAft>
                <a:spcPts val="0"/>
              </a:spcAft>
              <a:buFont typeface="Arial" charset="0"/>
              <a:buNone/>
            </a:pPr>
            <a:r>
              <a:rPr lang="zh-CN" altLang="en-US" sz="2000" b="1" spc="300" dirty="0">
                <a:solidFill>
                  <a:srgbClr val="006C39"/>
                </a:solidFill>
                <a:latin typeface="微软雅黑"/>
              </a:rPr>
              <a:t>食指配置中指测试（</a:t>
            </a:r>
            <a:r>
              <a:rPr lang="en-US" altLang="zh-CN" sz="2000" b="1" spc="300" dirty="0">
                <a:solidFill>
                  <a:srgbClr val="006C39"/>
                </a:solidFill>
                <a:latin typeface="微软雅黑"/>
              </a:rPr>
              <a:t>30fps1080p</a:t>
            </a:r>
            <a:r>
              <a:rPr lang="zh-CN" altLang="en-US" sz="2000" b="1" spc="300" dirty="0">
                <a:solidFill>
                  <a:srgbClr val="006C39"/>
                </a:solidFill>
                <a:latin typeface="微软雅黑"/>
              </a:rPr>
              <a:t>）</a:t>
            </a:r>
            <a:endParaRPr lang="en-US" altLang="zh-CN" sz="2000" b="1" spc="300" dirty="0">
              <a:solidFill>
                <a:srgbClr val="006C39"/>
              </a:solidFill>
              <a:latin typeface="微软雅黑"/>
            </a:endParaRPr>
          </a:p>
        </p:txBody>
      </p:sp>
      <p:sp>
        <p:nvSpPr>
          <p:cNvPr id="11" name="任意多边形: 形状 13"/>
          <p:cNvSpPr/>
          <p:nvPr/>
        </p:nvSpPr>
        <p:spPr>
          <a:xfrm>
            <a:off x="5823001" y="2400028"/>
            <a:ext cx="179044" cy="2703769"/>
          </a:xfrm>
          <a:custGeom>
            <a:avLst/>
            <a:gdLst/>
            <a:ahLst/>
            <a:cxnLst/>
            <a:rect l="l" t="t" r="r" b="b"/>
            <a:pathLst>
              <a:path w="179044" h="2703769">
                <a:moveTo>
                  <a:pt x="0" y="0"/>
                </a:moveTo>
                <a:lnTo>
                  <a:pt x="0" y="575951"/>
                </a:lnTo>
                <a:lnTo>
                  <a:pt x="179044" y="575951"/>
                </a:lnTo>
                <a:lnTo>
                  <a:pt x="14921" y="879925"/>
                </a:lnTo>
                <a:lnTo>
                  <a:pt x="14921" y="2703769"/>
                </a:lnTo>
              </a:path>
            </a:pathLst>
          </a:custGeom>
          <a:noFill/>
          <a:ln w="28575" cap="flat" cmpd="sng">
            <a:solidFill>
              <a:schemeClr val="accent4"/>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Arial"/>
              <a:ea typeface="微软雅黑"/>
            </a:endParaRPr>
          </a:p>
        </p:txBody>
      </p:sp>
      <p:sp>
        <p:nvSpPr>
          <p:cNvPr id="6" name="文本框 5">
            <a:extLst>
              <a:ext uri="{FF2B5EF4-FFF2-40B4-BE49-F238E27FC236}">
                <a16:creationId xmlns:a16="http://schemas.microsoft.com/office/drawing/2014/main" id="{48FBB0E8-0A7A-682D-8F17-12969AF71967}"/>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pic>
        <p:nvPicPr>
          <p:cNvPr id="9" name="图片 8">
            <a:extLst>
              <a:ext uri="{FF2B5EF4-FFF2-40B4-BE49-F238E27FC236}">
                <a16:creationId xmlns:a16="http://schemas.microsoft.com/office/drawing/2014/main" id="{6EA86D61-7F35-D8A6-F29C-2201540C1DD6}"/>
              </a:ext>
            </a:extLst>
          </p:cNvPr>
          <p:cNvPicPr>
            <a:picLocks noChangeAspect="1"/>
          </p:cNvPicPr>
          <p:nvPr/>
        </p:nvPicPr>
        <p:blipFill>
          <a:blip r:embed="rId3"/>
          <a:stretch>
            <a:fillRect/>
          </a:stretch>
        </p:blipFill>
        <p:spPr>
          <a:xfrm>
            <a:off x="7222146" y="1312104"/>
            <a:ext cx="3394512" cy="1913718"/>
          </a:xfrm>
          <a:prstGeom prst="rect">
            <a:avLst/>
          </a:prstGeom>
        </p:spPr>
      </p:pic>
      <p:pic>
        <p:nvPicPr>
          <p:cNvPr id="10" name="图片 9">
            <a:extLst>
              <a:ext uri="{FF2B5EF4-FFF2-40B4-BE49-F238E27FC236}">
                <a16:creationId xmlns:a16="http://schemas.microsoft.com/office/drawing/2014/main" id="{B331F434-0572-6CDD-1784-03DAC4160A2D}"/>
              </a:ext>
            </a:extLst>
          </p:cNvPr>
          <p:cNvPicPr>
            <a:picLocks noChangeAspect="1"/>
          </p:cNvPicPr>
          <p:nvPr/>
        </p:nvPicPr>
        <p:blipFill>
          <a:blip r:embed="rId4"/>
          <a:stretch>
            <a:fillRect/>
          </a:stretch>
        </p:blipFill>
        <p:spPr>
          <a:xfrm>
            <a:off x="5912523" y="3342333"/>
            <a:ext cx="6013759" cy="2203563"/>
          </a:xfrm>
          <a:prstGeom prst="rect">
            <a:avLst/>
          </a:prstGeom>
        </p:spPr>
      </p:pic>
      <p:pic>
        <p:nvPicPr>
          <p:cNvPr id="13" name="图片 12">
            <a:extLst>
              <a:ext uri="{FF2B5EF4-FFF2-40B4-BE49-F238E27FC236}">
                <a16:creationId xmlns:a16="http://schemas.microsoft.com/office/drawing/2014/main" id="{CFED8DE1-1C56-5264-70EC-16EE84ED8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252" y="1681038"/>
            <a:ext cx="5046806" cy="3785104"/>
          </a:xfrm>
          <a:prstGeom prst="rect">
            <a:avLst/>
          </a:prstGeom>
        </p:spPr>
      </p:pic>
      <p:sp>
        <p:nvSpPr>
          <p:cNvPr id="14" name="矩形 13">
            <a:extLst>
              <a:ext uri="{FF2B5EF4-FFF2-40B4-BE49-F238E27FC236}">
                <a16:creationId xmlns:a16="http://schemas.microsoft.com/office/drawing/2014/main" id="{05BC380B-358D-7F27-C044-14CEE3433E18}"/>
              </a:ext>
            </a:extLst>
          </p:cNvPr>
          <p:cNvSpPr/>
          <p:nvPr/>
        </p:nvSpPr>
        <p:spPr>
          <a:xfrm>
            <a:off x="1418061" y="5403590"/>
            <a:ext cx="3962832" cy="298309"/>
          </a:xfrm>
          <a:prstGeom prst="rect">
            <a:avLst/>
          </a:prstGeom>
          <a:solidFill>
            <a:schemeClr val="accent1"/>
          </a:solidFill>
          <a:ln>
            <a:noFill/>
          </a:ln>
        </p:spPr>
        <p:txBody>
          <a:bodyPr anchor="ctr"/>
          <a:lstStyle/>
          <a:p>
            <a:pPr algn="ctr"/>
            <a:r>
              <a:rPr lang="zh-CN" altLang="en-US" sz="1200" spc="300" dirty="0">
                <a:solidFill>
                  <a:schemeClr val="lt1"/>
                </a:solidFill>
              </a:rPr>
              <a:t>    各个评价指标随验证周期数的变化</a:t>
            </a:r>
            <a:r>
              <a:rPr lang="en-US" altLang="zh-CN" sz="1200" spc="300" dirty="0">
                <a:solidFill>
                  <a:schemeClr val="lt1"/>
                </a:solidFill>
              </a:rPr>
              <a:t>	</a:t>
            </a:r>
            <a:endParaRPr lang="zh-CN" sz="1200" spc="300" dirty="0">
              <a:solidFill>
                <a:schemeClr val="lt1"/>
              </a:solidFill>
            </a:endParaRPr>
          </a:p>
        </p:txBody>
      </p:sp>
    </p:spTree>
    <p:extLst>
      <p:ext uri="{BB962C8B-B14F-4D97-AF65-F5344CB8AC3E}">
        <p14:creationId xmlns:p14="http://schemas.microsoft.com/office/powerpoint/2010/main" val="1682073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6"/>
            <a:ext cx="8643848" cy="480131"/>
          </a:xfrm>
        </p:spPr>
        <p:txBody>
          <a:bodyPr/>
          <a:lstStyle/>
          <a:p>
            <a:r>
              <a:rPr lang="zh-CN" altLang="en-US" sz="2800" b="1" dirty="0">
                <a:latin typeface="微软雅黑"/>
              </a:rPr>
              <a:t>实验结果</a:t>
            </a: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pic>
        <p:nvPicPr>
          <p:cNvPr id="5" name="图片 4">
            <a:extLst>
              <a:ext uri="{FF2B5EF4-FFF2-40B4-BE49-F238E27FC236}">
                <a16:creationId xmlns:a16="http://schemas.microsoft.com/office/drawing/2014/main" id="{8509716C-B1FD-F5B7-AB88-DB0906FA63C0}"/>
              </a:ext>
            </a:extLst>
          </p:cNvPr>
          <p:cNvPicPr>
            <a:picLocks noChangeAspect="1"/>
          </p:cNvPicPr>
          <p:nvPr/>
        </p:nvPicPr>
        <p:blipFill>
          <a:blip r:embed="rId3"/>
          <a:stretch>
            <a:fillRect/>
          </a:stretch>
        </p:blipFill>
        <p:spPr>
          <a:xfrm>
            <a:off x="5687647" y="2596342"/>
            <a:ext cx="5230743" cy="1928331"/>
          </a:xfrm>
          <a:prstGeom prst="rect">
            <a:avLst/>
          </a:prstGeom>
        </p:spPr>
      </p:pic>
      <p:sp>
        <p:nvSpPr>
          <p:cNvPr id="3" name="任意多边形: 形状 13">
            <a:extLst>
              <a:ext uri="{FF2B5EF4-FFF2-40B4-BE49-F238E27FC236}">
                <a16:creationId xmlns:a16="http://schemas.microsoft.com/office/drawing/2014/main" id="{ADE0E662-3577-E1D5-759A-451CFC3A6520}"/>
              </a:ext>
            </a:extLst>
          </p:cNvPr>
          <p:cNvSpPr/>
          <p:nvPr/>
        </p:nvSpPr>
        <p:spPr>
          <a:xfrm>
            <a:off x="5508603" y="2270482"/>
            <a:ext cx="179044" cy="2703769"/>
          </a:xfrm>
          <a:custGeom>
            <a:avLst/>
            <a:gdLst/>
            <a:ahLst/>
            <a:cxnLst/>
            <a:rect l="l" t="t" r="r" b="b"/>
            <a:pathLst>
              <a:path w="179044" h="2703769">
                <a:moveTo>
                  <a:pt x="0" y="0"/>
                </a:moveTo>
                <a:lnTo>
                  <a:pt x="0" y="575951"/>
                </a:lnTo>
                <a:lnTo>
                  <a:pt x="179044" y="575951"/>
                </a:lnTo>
                <a:lnTo>
                  <a:pt x="14921" y="879925"/>
                </a:lnTo>
                <a:lnTo>
                  <a:pt x="14921" y="2703769"/>
                </a:lnTo>
              </a:path>
            </a:pathLst>
          </a:custGeom>
          <a:noFill/>
          <a:ln w="28575" cap="flat" cmpd="sng">
            <a:solidFill>
              <a:schemeClr val="accent4"/>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Arial"/>
              <a:ea typeface="微软雅黑"/>
            </a:endParaRPr>
          </a:p>
        </p:txBody>
      </p:sp>
      <p:sp>
        <p:nvSpPr>
          <p:cNvPr id="6" name="文本框 5">
            <a:extLst>
              <a:ext uri="{FF2B5EF4-FFF2-40B4-BE49-F238E27FC236}">
                <a16:creationId xmlns:a16="http://schemas.microsoft.com/office/drawing/2014/main" id="{6E1C40AF-83C2-8E62-0CC2-D726AE5D95A0}"/>
              </a:ext>
            </a:extLst>
          </p:cNvPr>
          <p:cNvSpPr txBox="1"/>
          <p:nvPr/>
        </p:nvSpPr>
        <p:spPr>
          <a:xfrm>
            <a:off x="464575" y="1102410"/>
            <a:ext cx="6096982" cy="396583"/>
          </a:xfrm>
          <a:prstGeom prst="rect">
            <a:avLst/>
          </a:prstGeom>
          <a:noFill/>
        </p:spPr>
        <p:txBody>
          <a:bodyPr wrap="square">
            <a:spAutoFit/>
          </a:bodyPr>
          <a:lstStyle/>
          <a:p>
            <a:pPr marL="0" lvl="0" indent="0" algn="l" defTabSz="914400">
              <a:lnSpc>
                <a:spcPct val="120000"/>
              </a:lnSpc>
              <a:spcBef>
                <a:spcPts val="1000"/>
              </a:spcBef>
              <a:spcAft>
                <a:spcPts val="0"/>
              </a:spcAft>
              <a:buFont typeface="Arial" charset="0"/>
              <a:buNone/>
            </a:pPr>
            <a:r>
              <a:rPr lang="zh-CN" altLang="en-US" sz="1800" b="1" spc="300" dirty="0">
                <a:solidFill>
                  <a:srgbClr val="006C39"/>
                </a:solidFill>
                <a:latin typeface="微软雅黑"/>
              </a:rPr>
              <a:t>中指配置食指测试（</a:t>
            </a:r>
            <a:r>
              <a:rPr lang="en-US" altLang="zh-CN" sz="1800" b="1" spc="300" dirty="0">
                <a:solidFill>
                  <a:srgbClr val="006C39"/>
                </a:solidFill>
                <a:latin typeface="微软雅黑"/>
              </a:rPr>
              <a:t>30fps1080p</a:t>
            </a:r>
            <a:r>
              <a:rPr lang="zh-CN" altLang="en-US" sz="1800" b="1" spc="300" dirty="0">
                <a:solidFill>
                  <a:srgbClr val="006C39"/>
                </a:solidFill>
                <a:latin typeface="微软雅黑"/>
              </a:rPr>
              <a:t>）</a:t>
            </a:r>
            <a:endParaRPr lang="en-US" altLang="zh-CN" sz="1800" b="1" spc="300" dirty="0">
              <a:solidFill>
                <a:srgbClr val="006C39"/>
              </a:solidFill>
              <a:latin typeface="微软雅黑"/>
            </a:endParaRPr>
          </a:p>
        </p:txBody>
      </p:sp>
      <p:pic>
        <p:nvPicPr>
          <p:cNvPr id="14" name="图片 13">
            <a:extLst>
              <a:ext uri="{FF2B5EF4-FFF2-40B4-BE49-F238E27FC236}">
                <a16:creationId xmlns:a16="http://schemas.microsoft.com/office/drawing/2014/main" id="{B7FDD55A-5B5A-F8AD-DF41-1C43538ED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560" y="1720180"/>
            <a:ext cx="4715808" cy="3536856"/>
          </a:xfrm>
          <a:prstGeom prst="rect">
            <a:avLst/>
          </a:prstGeom>
        </p:spPr>
      </p:pic>
      <p:sp>
        <p:nvSpPr>
          <p:cNvPr id="15" name="矩形 14">
            <a:extLst>
              <a:ext uri="{FF2B5EF4-FFF2-40B4-BE49-F238E27FC236}">
                <a16:creationId xmlns:a16="http://schemas.microsoft.com/office/drawing/2014/main" id="{8192B8FE-D5A3-68FC-1416-95E98E0CB27F}"/>
              </a:ext>
            </a:extLst>
          </p:cNvPr>
          <p:cNvSpPr/>
          <p:nvPr/>
        </p:nvSpPr>
        <p:spPr>
          <a:xfrm>
            <a:off x="1183600" y="5395901"/>
            <a:ext cx="3962832" cy="298309"/>
          </a:xfrm>
          <a:prstGeom prst="rect">
            <a:avLst/>
          </a:prstGeom>
          <a:solidFill>
            <a:schemeClr val="accent1"/>
          </a:solidFill>
          <a:ln>
            <a:noFill/>
          </a:ln>
        </p:spPr>
        <p:txBody>
          <a:bodyPr anchor="ctr"/>
          <a:lstStyle/>
          <a:p>
            <a:pPr algn="ctr"/>
            <a:r>
              <a:rPr lang="zh-CN" altLang="en-US" sz="1200" spc="300" dirty="0">
                <a:solidFill>
                  <a:schemeClr val="lt1"/>
                </a:solidFill>
              </a:rPr>
              <a:t>    各个评价指标随验证周期数的变化</a:t>
            </a:r>
            <a:r>
              <a:rPr lang="en-US" altLang="zh-CN" sz="1200" spc="300" dirty="0">
                <a:solidFill>
                  <a:schemeClr val="lt1"/>
                </a:solidFill>
              </a:rPr>
              <a:t>	</a:t>
            </a:r>
            <a:endParaRPr lang="zh-CN" sz="1200" spc="300" dirty="0">
              <a:solidFill>
                <a:schemeClr val="lt1"/>
              </a:solidFill>
            </a:endParaRPr>
          </a:p>
        </p:txBody>
      </p:sp>
      <p:sp>
        <p:nvSpPr>
          <p:cNvPr id="16" name="文本框 15">
            <a:extLst>
              <a:ext uri="{FF2B5EF4-FFF2-40B4-BE49-F238E27FC236}">
                <a16:creationId xmlns:a16="http://schemas.microsoft.com/office/drawing/2014/main" id="{A8A1F1F3-A3FB-6F87-E38B-4142E28E43CB}"/>
              </a:ext>
            </a:extLst>
          </p:cNvPr>
          <p:cNvSpPr txBox="1"/>
          <p:nvPr/>
        </p:nvSpPr>
        <p:spPr>
          <a:xfrm>
            <a:off x="5897196" y="4779851"/>
            <a:ext cx="4570537" cy="646331"/>
          </a:xfrm>
          <a:prstGeom prst="rect">
            <a:avLst/>
          </a:prstGeom>
          <a:noFill/>
        </p:spPr>
        <p:txBody>
          <a:bodyPr wrap="square" rtlCol="0">
            <a:spAutoFit/>
          </a:bodyPr>
          <a:lstStyle/>
          <a:p>
            <a:r>
              <a:rPr lang="zh-CN" altLang="en-US" sz="1800" dirty="0">
                <a:solidFill>
                  <a:srgbClr val="000000"/>
                </a:solidFill>
              </a:rPr>
              <a:t>效果不如预期，不同手指不具备指兼容性</a:t>
            </a:r>
            <a:endParaRPr lang="en-US" altLang="zh-CN" sz="1800" dirty="0">
              <a:solidFill>
                <a:srgbClr val="000000"/>
              </a:solidFill>
            </a:endParaRPr>
          </a:p>
          <a:p>
            <a:endParaRPr lang="zh-CN" altLang="en-US" dirty="0"/>
          </a:p>
        </p:txBody>
      </p:sp>
    </p:spTree>
    <p:extLst>
      <p:ext uri="{BB962C8B-B14F-4D97-AF65-F5344CB8AC3E}">
        <p14:creationId xmlns:p14="http://schemas.microsoft.com/office/powerpoint/2010/main" val="3272259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结论</a:t>
            </a:r>
            <a:endParaRPr lang="zh-CN" dirty="0"/>
          </a:p>
        </p:txBody>
      </p:sp>
      <p:sp>
        <p:nvSpPr>
          <p:cNvPr id="19" name="矩形 18"/>
          <p:cNvSpPr/>
          <p:nvPr/>
        </p:nvSpPr>
        <p:spPr>
          <a:xfrm>
            <a:off x="705202" y="1245775"/>
            <a:ext cx="5246913" cy="3754117"/>
          </a:xfrm>
          <a:prstGeom prst="rect">
            <a:avLst/>
          </a:prstGeom>
          <a:solidFill>
            <a:schemeClr val="bg1"/>
          </a:solidFill>
          <a:ln>
            <a:noFill/>
          </a:ln>
          <a:effectLst>
            <a:outerShdw blurRad="165100" sx="101000" sy="101000" algn="ctr" rotWithShape="0">
              <a:srgbClr val="000000">
                <a:alpha val="15000"/>
              </a:srgbClr>
            </a:outerShdw>
          </a:effectLst>
        </p:spPr>
        <p:txBody>
          <a:bodyPr anchor="ctr"/>
          <a:lstStyle/>
          <a:p>
            <a:pPr algn="ctr"/>
            <a:endParaRPr lang="zh-CN">
              <a:solidFill>
                <a:schemeClr val="lt1"/>
              </a:solidFill>
            </a:endParaRPr>
          </a:p>
        </p:txBody>
      </p:sp>
      <p:sp>
        <p:nvSpPr>
          <p:cNvPr id="32" name="椭圆 31"/>
          <p:cNvSpPr/>
          <p:nvPr/>
        </p:nvSpPr>
        <p:spPr>
          <a:xfrm>
            <a:off x="2818286" y="1222792"/>
            <a:ext cx="1020741" cy="1020741"/>
          </a:xfrm>
          <a:prstGeom prst="ellipse">
            <a:avLst/>
          </a:prstGeom>
          <a:solidFill>
            <a:schemeClr val="accent1"/>
          </a:solidFill>
          <a:ln>
            <a:noFill/>
          </a:ln>
        </p:spPr>
        <p:txBody>
          <a:bodyPr anchor="ctr"/>
          <a:lstStyle/>
          <a:p>
            <a:pPr algn="ctr"/>
            <a:endParaRPr lang="zh-CN">
              <a:solidFill>
                <a:schemeClr val="lt1"/>
              </a:solidFill>
            </a:endParaRPr>
          </a:p>
        </p:txBody>
      </p:sp>
      <p:sp>
        <p:nvSpPr>
          <p:cNvPr id="33" name="文本框 32"/>
          <p:cNvSpPr txBox="1"/>
          <p:nvPr/>
        </p:nvSpPr>
        <p:spPr>
          <a:xfrm>
            <a:off x="2000599" y="2248560"/>
            <a:ext cx="2656114" cy="505588"/>
          </a:xfrm>
          <a:prstGeom prst="rect">
            <a:avLst/>
          </a:prstGeom>
          <a:noFill/>
        </p:spPr>
        <p:txBody>
          <a:bodyPr wrap="square" lIns="0" tIns="0" rIns="0" bIns="0">
            <a:spAutoFit/>
          </a:bodyPr>
          <a:lstStyle/>
          <a:p>
            <a:pPr algn="ctr">
              <a:lnSpc>
                <a:spcPct val="130000"/>
              </a:lnSpc>
            </a:pPr>
            <a:r>
              <a:rPr lang="zh-CN" altLang="en-US" sz="2800" b="1" spc="300" dirty="0">
                <a:solidFill>
                  <a:schemeClr val="accent1"/>
                </a:solidFill>
                <a:latin typeface="微软雅黑"/>
              </a:rPr>
              <a:t>创新点</a:t>
            </a:r>
            <a:endParaRPr lang="zh-CN" sz="2800" b="1" spc="300" dirty="0">
              <a:solidFill>
                <a:schemeClr val="accent1"/>
              </a:solidFill>
              <a:latin typeface="微软雅黑"/>
              <a:ea typeface="微软雅黑"/>
            </a:endParaRPr>
          </a:p>
        </p:txBody>
      </p:sp>
      <p:sp>
        <p:nvSpPr>
          <p:cNvPr id="34" name="文本框 33"/>
          <p:cNvSpPr txBox="1"/>
          <p:nvPr/>
        </p:nvSpPr>
        <p:spPr>
          <a:xfrm>
            <a:off x="1019071" y="2907305"/>
            <a:ext cx="4619170" cy="1761380"/>
          </a:xfrm>
          <a:prstGeom prst="rect">
            <a:avLst/>
          </a:prstGeom>
          <a:noFill/>
        </p:spPr>
        <p:txBody>
          <a:bodyPr wrap="square" lIns="0" tIns="0" rIns="0" bIns="0">
            <a:spAutoFit/>
          </a:bodyPr>
          <a:lstStyle/>
          <a:p>
            <a:pPr marL="285750" lvl="0" indent="-285750" algn="l" defTabSz="914400">
              <a:lnSpc>
                <a:spcPct val="120000"/>
              </a:lnSpc>
              <a:spcBef>
                <a:spcPts val="1000"/>
              </a:spcBef>
              <a:spcAft>
                <a:spcPts val="0"/>
              </a:spcAft>
              <a:buFont typeface="Wingdings" panose="05000000000000000000" pitchFamily="2" charset="2"/>
              <a:buChar char="l"/>
            </a:pPr>
            <a:r>
              <a:rPr lang="zh-CN" altLang="en-US" sz="1800" dirty="0">
                <a:solidFill>
                  <a:srgbClr val="000000"/>
                </a:solidFill>
              </a:rPr>
              <a:t>对比传统认证方法而言，可以提取生物特性，不需要记忆。</a:t>
            </a:r>
            <a:endParaRPr lang="en-US" altLang="zh-CN" sz="1800" dirty="0">
              <a:solidFill>
                <a:srgbClr val="000000"/>
              </a:solidFill>
            </a:endParaRPr>
          </a:p>
          <a:p>
            <a:pPr marL="285750" lvl="0" indent="-285750" algn="l" defTabSz="914400">
              <a:lnSpc>
                <a:spcPct val="120000"/>
              </a:lnSpc>
              <a:spcBef>
                <a:spcPts val="1000"/>
              </a:spcBef>
              <a:spcAft>
                <a:spcPts val="0"/>
              </a:spcAft>
              <a:buFont typeface="Wingdings" panose="05000000000000000000" pitchFamily="2" charset="2"/>
              <a:buChar char="l"/>
            </a:pPr>
            <a:r>
              <a:rPr lang="zh-CN" altLang="en-US" sz="1800" dirty="0">
                <a:solidFill>
                  <a:srgbClr val="000000"/>
                </a:solidFill>
              </a:rPr>
              <a:t>对比其他基于生物特征的识别方法而言，实现的硬件要求低，不需要特殊传感器，心脏特征盗取较为困难。</a:t>
            </a:r>
            <a:endParaRPr lang="en-US" altLang="zh-CN" sz="1800" dirty="0">
              <a:solidFill>
                <a:srgbClr val="000000"/>
              </a:solidFill>
            </a:endParaRPr>
          </a:p>
        </p:txBody>
      </p:sp>
      <p:sp>
        <p:nvSpPr>
          <p:cNvPr id="35" name="矩形 34"/>
          <p:cNvSpPr/>
          <p:nvPr/>
        </p:nvSpPr>
        <p:spPr>
          <a:xfrm>
            <a:off x="6367724" y="1265764"/>
            <a:ext cx="5246911" cy="3734127"/>
          </a:xfrm>
          <a:prstGeom prst="rect">
            <a:avLst/>
          </a:prstGeom>
          <a:solidFill>
            <a:schemeClr val="bg1"/>
          </a:solidFill>
          <a:ln>
            <a:noFill/>
          </a:ln>
          <a:effectLst>
            <a:outerShdw blurRad="165100" sx="101000" sy="101000" algn="ctr" rotWithShape="0">
              <a:srgbClr val="000000">
                <a:alpha val="15000"/>
              </a:srgbClr>
            </a:outerShdw>
          </a:effectLst>
        </p:spPr>
        <p:txBody>
          <a:bodyPr anchor="ctr"/>
          <a:lstStyle/>
          <a:p>
            <a:pPr algn="ctr"/>
            <a:endParaRPr lang="zh-CN" dirty="0">
              <a:solidFill>
                <a:schemeClr val="lt1"/>
              </a:solidFill>
            </a:endParaRPr>
          </a:p>
        </p:txBody>
      </p:sp>
      <p:sp>
        <p:nvSpPr>
          <p:cNvPr id="36" name="椭圆 35"/>
          <p:cNvSpPr/>
          <p:nvPr/>
        </p:nvSpPr>
        <p:spPr>
          <a:xfrm>
            <a:off x="8396977" y="1265765"/>
            <a:ext cx="1020741" cy="1020741"/>
          </a:xfrm>
          <a:prstGeom prst="ellipse">
            <a:avLst/>
          </a:prstGeom>
          <a:solidFill>
            <a:schemeClr val="accent4"/>
          </a:solidFill>
          <a:ln>
            <a:noFill/>
          </a:ln>
        </p:spPr>
        <p:txBody>
          <a:bodyPr anchor="ctr"/>
          <a:lstStyle/>
          <a:p>
            <a:pPr algn="ctr"/>
            <a:endParaRPr lang="zh-CN">
              <a:solidFill>
                <a:schemeClr val="lt1"/>
              </a:solidFill>
            </a:endParaRPr>
          </a:p>
        </p:txBody>
      </p:sp>
      <p:sp>
        <p:nvSpPr>
          <p:cNvPr id="37" name="文本框 36"/>
          <p:cNvSpPr txBox="1"/>
          <p:nvPr/>
        </p:nvSpPr>
        <p:spPr>
          <a:xfrm>
            <a:off x="7535287" y="2243533"/>
            <a:ext cx="2656114" cy="505588"/>
          </a:xfrm>
          <a:prstGeom prst="rect">
            <a:avLst/>
          </a:prstGeom>
          <a:noFill/>
        </p:spPr>
        <p:txBody>
          <a:bodyPr wrap="square" lIns="0" tIns="0" rIns="0" bIns="0">
            <a:spAutoFit/>
          </a:bodyPr>
          <a:lstStyle/>
          <a:p>
            <a:pPr algn="ctr">
              <a:lnSpc>
                <a:spcPct val="130000"/>
              </a:lnSpc>
            </a:pPr>
            <a:r>
              <a:rPr lang="zh-CN" altLang="en-US" sz="2800" b="1" spc="300" dirty="0">
                <a:solidFill>
                  <a:schemeClr val="accent4"/>
                </a:solidFill>
                <a:latin typeface="微软雅黑"/>
              </a:rPr>
              <a:t>可行性</a:t>
            </a:r>
            <a:endParaRPr lang="zh-CN" sz="2800" b="1" spc="300" dirty="0">
              <a:solidFill>
                <a:schemeClr val="accent4"/>
              </a:solidFill>
              <a:latin typeface="微软雅黑"/>
              <a:ea typeface="微软雅黑"/>
            </a:endParaRPr>
          </a:p>
        </p:txBody>
      </p:sp>
      <p:sp>
        <p:nvSpPr>
          <p:cNvPr id="38" name="文本框 37"/>
          <p:cNvSpPr txBox="1"/>
          <p:nvPr/>
        </p:nvSpPr>
        <p:spPr>
          <a:xfrm>
            <a:off x="6597762" y="2907305"/>
            <a:ext cx="4619170" cy="968342"/>
          </a:xfrm>
          <a:prstGeom prst="rect">
            <a:avLst/>
          </a:prstGeom>
          <a:noFill/>
        </p:spPr>
        <p:txBody>
          <a:bodyPr wrap="square" lIns="0" tIns="0" rIns="0" bIns="0">
            <a:spAutoFit/>
          </a:bodyPr>
          <a:lstStyle/>
          <a:p>
            <a:pPr marL="0" lvl="0" indent="0" algn="l" defTabSz="914400">
              <a:lnSpc>
                <a:spcPct val="120000"/>
              </a:lnSpc>
              <a:spcBef>
                <a:spcPts val="1000"/>
              </a:spcBef>
              <a:spcAft>
                <a:spcPts val="0"/>
              </a:spcAft>
              <a:buFont typeface="Arial" charset="0"/>
              <a:buNone/>
            </a:pPr>
            <a:r>
              <a:rPr lang="zh-CN" altLang="en-US" sz="1800" dirty="0">
                <a:solidFill>
                  <a:srgbClr val="000000"/>
                </a:solidFill>
              </a:rPr>
              <a:t>该方法在较低的帧率和分辨率下具有较好的效果，硬件条件大多数设备均能满足。对内存的占用和能耗开销较小，是一个轻量级的系统。</a:t>
            </a:r>
            <a:endParaRPr lang="en-US" altLang="zh-CN" sz="1800" dirty="0">
              <a:solidFill>
                <a:srgbClr val="000000"/>
              </a:solidFill>
            </a:endParaRPr>
          </a:p>
        </p:txBody>
      </p:sp>
      <p:grpSp>
        <p:nvGrpSpPr>
          <p:cNvPr id="39" name="组合 38"/>
          <p:cNvGrpSpPr/>
          <p:nvPr/>
        </p:nvGrpSpPr>
        <p:grpSpPr>
          <a:xfrm>
            <a:off x="8667636" y="1609870"/>
            <a:ext cx="481013" cy="454026"/>
            <a:chOff x="1528763" y="4175125"/>
            <a:chExt cx="481013" cy="454026"/>
          </a:xfrm>
          <a:solidFill>
            <a:schemeClr val="bg1"/>
          </a:solidFill>
        </p:grpSpPr>
        <p:sp>
          <p:nvSpPr>
            <p:cNvPr id="40" name="Freeform 82"/>
            <p:cNvSpPr/>
            <p:nvPr/>
          </p:nvSpPr>
          <p:spPr>
            <a:xfrm>
              <a:off x="1603375" y="4175125"/>
              <a:ext cx="330200" cy="398463"/>
            </a:xfrm>
            <a:custGeom>
              <a:avLst/>
              <a:gdLst/>
              <a:ahLst/>
              <a:cxnLst/>
              <a:rect l="0" t="0" r="r" b="b"/>
              <a:pathLst>
                <a:path w="330200" h="398463">
                  <a:moveTo>
                    <a:pt x="15009" y="172918"/>
                  </a:moveTo>
                  <a:cubicBezTo>
                    <a:pt x="157595" y="30073"/>
                    <a:pt x="157595" y="30073"/>
                    <a:pt x="157595" y="30073"/>
                  </a:cubicBezTo>
                  <a:cubicBezTo>
                    <a:pt x="157595" y="390945"/>
                    <a:pt x="157595" y="390945"/>
                    <a:pt x="157595" y="390945"/>
                  </a:cubicBezTo>
                  <a:cubicBezTo>
                    <a:pt x="157595" y="394704"/>
                    <a:pt x="161348" y="398463"/>
                    <a:pt x="165100" y="398463"/>
                  </a:cubicBezTo>
                  <a:cubicBezTo>
                    <a:pt x="168852" y="398463"/>
                    <a:pt x="172605" y="394704"/>
                    <a:pt x="172605" y="390945"/>
                  </a:cubicBezTo>
                  <a:cubicBezTo>
                    <a:pt x="172605" y="30073"/>
                    <a:pt x="172605" y="30073"/>
                    <a:pt x="172605" y="30073"/>
                  </a:cubicBezTo>
                  <a:cubicBezTo>
                    <a:pt x="315191" y="172918"/>
                    <a:pt x="315191" y="172918"/>
                    <a:pt x="315191" y="172918"/>
                  </a:cubicBezTo>
                  <a:cubicBezTo>
                    <a:pt x="318943" y="176677"/>
                    <a:pt x="326448" y="176677"/>
                    <a:pt x="330200" y="172918"/>
                  </a:cubicBezTo>
                  <a:cubicBezTo>
                    <a:pt x="330200" y="169159"/>
                    <a:pt x="330200" y="165400"/>
                    <a:pt x="330200" y="161641"/>
                  </a:cubicBezTo>
                  <a:cubicBezTo>
                    <a:pt x="172605" y="3759"/>
                    <a:pt x="172605" y="3759"/>
                    <a:pt x="172605" y="3759"/>
                  </a:cubicBezTo>
                  <a:cubicBezTo>
                    <a:pt x="168852" y="0"/>
                    <a:pt x="161348" y="0"/>
                    <a:pt x="157595" y="3759"/>
                  </a:cubicBezTo>
                  <a:cubicBezTo>
                    <a:pt x="0" y="161641"/>
                    <a:pt x="0" y="161641"/>
                    <a:pt x="0" y="161641"/>
                  </a:cubicBezTo>
                  <a:cubicBezTo>
                    <a:pt x="0" y="165400"/>
                    <a:pt x="0" y="169159"/>
                    <a:pt x="0" y="172918"/>
                  </a:cubicBezTo>
                  <a:cubicBezTo>
                    <a:pt x="3752" y="176677"/>
                    <a:pt x="11257" y="176677"/>
                    <a:pt x="15009" y="17291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None/>
              </a:pPr>
              <a:endParaRPr lang="zh-CN" sz="1800" b="0" i="0" u="none" strike="noStrike" kern="1200" spc="0" baseline="0">
                <a:solidFill>
                  <a:srgbClr val="000000"/>
                </a:solidFill>
                <a:latin typeface="微软雅黑"/>
                <a:ea typeface="微软雅黑"/>
              </a:endParaRPr>
            </a:p>
          </p:txBody>
        </p:sp>
        <p:sp>
          <p:nvSpPr>
            <p:cNvPr id="41" name="Freeform 83"/>
            <p:cNvSpPr/>
            <p:nvPr/>
          </p:nvSpPr>
          <p:spPr>
            <a:xfrm>
              <a:off x="1528763" y="4557713"/>
              <a:ext cx="481013" cy="71438"/>
            </a:xfrm>
            <a:custGeom>
              <a:avLst/>
              <a:gdLst/>
              <a:ahLst/>
              <a:cxnLst/>
              <a:rect l="0" t="0" r="r" b="b"/>
              <a:pathLst>
                <a:path w="481013" h="71438">
                  <a:moveTo>
                    <a:pt x="473497" y="0"/>
                  </a:moveTo>
                  <a:cubicBezTo>
                    <a:pt x="465981" y="0"/>
                    <a:pt x="462223" y="3760"/>
                    <a:pt x="462223" y="7520"/>
                  </a:cubicBezTo>
                  <a:cubicBezTo>
                    <a:pt x="462223" y="52639"/>
                    <a:pt x="462223" y="52639"/>
                    <a:pt x="462223" y="52639"/>
                  </a:cubicBezTo>
                  <a:cubicBezTo>
                    <a:pt x="18790" y="52639"/>
                    <a:pt x="18790" y="52639"/>
                    <a:pt x="18790" y="52639"/>
                  </a:cubicBezTo>
                  <a:cubicBezTo>
                    <a:pt x="18790" y="7520"/>
                    <a:pt x="18790" y="7520"/>
                    <a:pt x="18790" y="7520"/>
                  </a:cubicBezTo>
                  <a:cubicBezTo>
                    <a:pt x="18790" y="3760"/>
                    <a:pt x="15032" y="0"/>
                    <a:pt x="7516" y="0"/>
                  </a:cubicBezTo>
                  <a:cubicBezTo>
                    <a:pt x="3758" y="0"/>
                    <a:pt x="0" y="3760"/>
                    <a:pt x="0" y="7520"/>
                  </a:cubicBezTo>
                  <a:cubicBezTo>
                    <a:pt x="0" y="63918"/>
                    <a:pt x="0" y="63918"/>
                    <a:pt x="0" y="63918"/>
                  </a:cubicBezTo>
                  <a:cubicBezTo>
                    <a:pt x="0" y="67678"/>
                    <a:pt x="3758" y="71438"/>
                    <a:pt x="7516" y="71438"/>
                  </a:cubicBezTo>
                  <a:cubicBezTo>
                    <a:pt x="473497" y="71438"/>
                    <a:pt x="473497" y="71438"/>
                    <a:pt x="473497" y="71438"/>
                  </a:cubicBezTo>
                  <a:cubicBezTo>
                    <a:pt x="477255" y="71438"/>
                    <a:pt x="481013" y="67678"/>
                    <a:pt x="481013" y="63918"/>
                  </a:cubicBezTo>
                  <a:cubicBezTo>
                    <a:pt x="481013" y="7520"/>
                    <a:pt x="481013" y="7520"/>
                    <a:pt x="481013" y="7520"/>
                  </a:cubicBezTo>
                  <a:cubicBezTo>
                    <a:pt x="481013" y="3760"/>
                    <a:pt x="477255" y="0"/>
                    <a:pt x="473497"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None/>
              </a:pPr>
              <a:endParaRPr lang="zh-CN" sz="1800" b="0" i="0" u="none" strike="noStrike" kern="1200" spc="0" baseline="0">
                <a:solidFill>
                  <a:srgbClr val="000000"/>
                </a:solidFill>
                <a:latin typeface="微软雅黑"/>
                <a:ea typeface="微软雅黑"/>
              </a:endParaRPr>
            </a:p>
          </p:txBody>
        </p:sp>
      </p:grpSp>
      <p:grpSp>
        <p:nvGrpSpPr>
          <p:cNvPr id="42" name="组合 41"/>
          <p:cNvGrpSpPr/>
          <p:nvPr/>
        </p:nvGrpSpPr>
        <p:grpSpPr>
          <a:xfrm>
            <a:off x="3088943" y="1506149"/>
            <a:ext cx="479425" cy="454026"/>
            <a:chOff x="568325" y="4175125"/>
            <a:chExt cx="479425" cy="454026"/>
          </a:xfrm>
          <a:solidFill>
            <a:schemeClr val="bg1"/>
          </a:solidFill>
        </p:grpSpPr>
        <p:sp>
          <p:nvSpPr>
            <p:cNvPr id="43" name="Freeform 84"/>
            <p:cNvSpPr/>
            <p:nvPr/>
          </p:nvSpPr>
          <p:spPr>
            <a:xfrm>
              <a:off x="642938" y="4175125"/>
              <a:ext cx="330200" cy="398463"/>
            </a:xfrm>
            <a:custGeom>
              <a:avLst/>
              <a:gdLst/>
              <a:ahLst/>
              <a:cxnLst/>
              <a:rect l="0" t="0" r="r" b="b"/>
              <a:pathLst>
                <a:path w="330200" h="398463">
                  <a:moveTo>
                    <a:pt x="157595" y="394704"/>
                  </a:moveTo>
                  <a:cubicBezTo>
                    <a:pt x="161348" y="398463"/>
                    <a:pt x="168852" y="398463"/>
                    <a:pt x="172605" y="394704"/>
                  </a:cubicBezTo>
                  <a:cubicBezTo>
                    <a:pt x="330200" y="236822"/>
                    <a:pt x="330200" y="236822"/>
                    <a:pt x="330200" y="236822"/>
                  </a:cubicBezTo>
                  <a:cubicBezTo>
                    <a:pt x="330200" y="236822"/>
                    <a:pt x="330200" y="233063"/>
                    <a:pt x="330200" y="233063"/>
                  </a:cubicBezTo>
                  <a:cubicBezTo>
                    <a:pt x="330200" y="229304"/>
                    <a:pt x="330200" y="229304"/>
                    <a:pt x="330200" y="225545"/>
                  </a:cubicBezTo>
                  <a:cubicBezTo>
                    <a:pt x="326448" y="221786"/>
                    <a:pt x="318943" y="221786"/>
                    <a:pt x="315191" y="225545"/>
                  </a:cubicBezTo>
                  <a:cubicBezTo>
                    <a:pt x="172605" y="368390"/>
                    <a:pt x="172605" y="368390"/>
                    <a:pt x="172605" y="368390"/>
                  </a:cubicBezTo>
                  <a:cubicBezTo>
                    <a:pt x="172605" y="11277"/>
                    <a:pt x="172605" y="11277"/>
                    <a:pt x="172605" y="11277"/>
                  </a:cubicBezTo>
                  <a:cubicBezTo>
                    <a:pt x="172605" y="3759"/>
                    <a:pt x="168852" y="0"/>
                    <a:pt x="165100" y="0"/>
                  </a:cubicBezTo>
                  <a:cubicBezTo>
                    <a:pt x="161348" y="0"/>
                    <a:pt x="157595" y="3759"/>
                    <a:pt x="157595" y="11277"/>
                  </a:cubicBezTo>
                  <a:cubicBezTo>
                    <a:pt x="157595" y="368390"/>
                    <a:pt x="157595" y="368390"/>
                    <a:pt x="157595" y="368390"/>
                  </a:cubicBezTo>
                  <a:cubicBezTo>
                    <a:pt x="15009" y="225545"/>
                    <a:pt x="15009" y="225545"/>
                    <a:pt x="15009" y="225545"/>
                  </a:cubicBezTo>
                  <a:cubicBezTo>
                    <a:pt x="11257" y="225545"/>
                    <a:pt x="11257" y="225545"/>
                    <a:pt x="7505" y="225545"/>
                  </a:cubicBezTo>
                  <a:cubicBezTo>
                    <a:pt x="3752" y="225545"/>
                    <a:pt x="3752" y="225545"/>
                    <a:pt x="0" y="225545"/>
                  </a:cubicBezTo>
                  <a:cubicBezTo>
                    <a:pt x="0" y="229304"/>
                    <a:pt x="0" y="229304"/>
                    <a:pt x="0" y="233063"/>
                  </a:cubicBezTo>
                  <a:cubicBezTo>
                    <a:pt x="0" y="233063"/>
                    <a:pt x="0" y="236822"/>
                    <a:pt x="0" y="236822"/>
                  </a:cubicBezTo>
                  <a:lnTo>
                    <a:pt x="157595" y="394704"/>
                  </a:ln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None/>
              </a:pPr>
              <a:endParaRPr lang="zh-CN" sz="1800" b="0" i="0" u="none" strike="noStrike" kern="1200" spc="0" baseline="0">
                <a:solidFill>
                  <a:srgbClr val="000000"/>
                </a:solidFill>
                <a:latin typeface="微软雅黑"/>
                <a:ea typeface="微软雅黑"/>
              </a:endParaRPr>
            </a:p>
          </p:txBody>
        </p:sp>
        <p:sp>
          <p:nvSpPr>
            <p:cNvPr id="44" name="Freeform 85"/>
            <p:cNvSpPr/>
            <p:nvPr/>
          </p:nvSpPr>
          <p:spPr>
            <a:xfrm>
              <a:off x="568325" y="4557713"/>
              <a:ext cx="479425" cy="71438"/>
            </a:xfrm>
            <a:custGeom>
              <a:avLst/>
              <a:gdLst/>
              <a:ahLst/>
              <a:cxnLst/>
              <a:rect l="0" t="0" r="r" b="b"/>
              <a:pathLst>
                <a:path w="479425" h="71438">
                  <a:moveTo>
                    <a:pt x="471934" y="0"/>
                  </a:moveTo>
                  <a:cubicBezTo>
                    <a:pt x="464443" y="0"/>
                    <a:pt x="460697" y="3760"/>
                    <a:pt x="460697" y="7520"/>
                  </a:cubicBezTo>
                  <a:cubicBezTo>
                    <a:pt x="460697" y="52639"/>
                    <a:pt x="460697" y="52639"/>
                    <a:pt x="460697" y="52639"/>
                  </a:cubicBezTo>
                  <a:cubicBezTo>
                    <a:pt x="18728" y="52639"/>
                    <a:pt x="18728" y="52639"/>
                    <a:pt x="18728" y="52639"/>
                  </a:cubicBezTo>
                  <a:cubicBezTo>
                    <a:pt x="18728" y="7520"/>
                    <a:pt x="18728" y="7520"/>
                    <a:pt x="18728" y="7520"/>
                  </a:cubicBezTo>
                  <a:cubicBezTo>
                    <a:pt x="18728" y="3760"/>
                    <a:pt x="14982" y="0"/>
                    <a:pt x="7491" y="0"/>
                  </a:cubicBezTo>
                  <a:cubicBezTo>
                    <a:pt x="3746" y="0"/>
                    <a:pt x="0" y="3760"/>
                    <a:pt x="0" y="7520"/>
                  </a:cubicBezTo>
                  <a:cubicBezTo>
                    <a:pt x="0" y="63918"/>
                    <a:pt x="0" y="63918"/>
                    <a:pt x="0" y="63918"/>
                  </a:cubicBezTo>
                  <a:cubicBezTo>
                    <a:pt x="0" y="67678"/>
                    <a:pt x="3746" y="71438"/>
                    <a:pt x="7491" y="71438"/>
                  </a:cubicBezTo>
                  <a:cubicBezTo>
                    <a:pt x="471934" y="71438"/>
                    <a:pt x="471934" y="71438"/>
                    <a:pt x="471934" y="71438"/>
                  </a:cubicBezTo>
                  <a:cubicBezTo>
                    <a:pt x="475679" y="71438"/>
                    <a:pt x="479425" y="67678"/>
                    <a:pt x="479425" y="63918"/>
                  </a:cubicBezTo>
                  <a:cubicBezTo>
                    <a:pt x="479425" y="7520"/>
                    <a:pt x="479425" y="7520"/>
                    <a:pt x="479425" y="7520"/>
                  </a:cubicBezTo>
                  <a:cubicBezTo>
                    <a:pt x="479425" y="3760"/>
                    <a:pt x="475679" y="0"/>
                    <a:pt x="471934"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None/>
              </a:pPr>
              <a:endParaRPr lang="zh-CN" sz="1800" b="0" i="0" u="none" strike="noStrike" kern="1200" spc="0" baseline="0">
                <a:solidFill>
                  <a:srgbClr val="000000"/>
                </a:solidFill>
                <a:latin typeface="微软雅黑"/>
                <a:ea typeface="微软雅黑"/>
              </a:endParaRPr>
            </a:p>
          </p:txBody>
        </p:sp>
      </p:grpSp>
      <p:sp>
        <p:nvSpPr>
          <p:cNvPr id="45" name="文本框 44"/>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sz="3600" b="1">
                <a:solidFill>
                  <a:schemeClr val="bg1"/>
                </a:solidFill>
              </a:rPr>
              <a:t>3</a:t>
            </a:r>
            <a:endParaRPr lang="zh-CN" sz="3600" b="1">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未来工作</a:t>
            </a:r>
            <a:endParaRPr lang="zh-CN" dirty="0"/>
          </a:p>
        </p:txBody>
      </p:sp>
      <p:sp>
        <p:nvSpPr>
          <p:cNvPr id="32" name="矩形 31"/>
          <p:cNvSpPr/>
          <p:nvPr/>
        </p:nvSpPr>
        <p:spPr>
          <a:xfrm>
            <a:off x="829851" y="1236220"/>
            <a:ext cx="5195669" cy="2232000"/>
          </a:xfrm>
          <a:prstGeom prst="rect">
            <a:avLst/>
          </a:prstGeom>
          <a:noFill/>
          <a:ln w="28575" cap="flat" cmpd="sng">
            <a:solidFill>
              <a:schemeClr val="accent1"/>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微软雅黑"/>
              <a:ea typeface="微软雅黑"/>
            </a:endParaRPr>
          </a:p>
        </p:txBody>
      </p:sp>
      <p:sp>
        <p:nvSpPr>
          <p:cNvPr id="33" name="矩形 32"/>
          <p:cNvSpPr/>
          <p:nvPr/>
        </p:nvSpPr>
        <p:spPr>
          <a:xfrm>
            <a:off x="829850" y="3598525"/>
            <a:ext cx="5195670" cy="2232000"/>
          </a:xfrm>
          <a:prstGeom prst="rect">
            <a:avLst/>
          </a:prstGeom>
          <a:noFill/>
          <a:ln w="28575" cap="flat" cmpd="sng">
            <a:solidFill>
              <a:schemeClr val="accent1"/>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微软雅黑"/>
              <a:ea typeface="微软雅黑"/>
            </a:endParaRPr>
          </a:p>
        </p:txBody>
      </p:sp>
      <p:sp>
        <p:nvSpPr>
          <p:cNvPr id="34" name="矩形 33"/>
          <p:cNvSpPr/>
          <p:nvPr/>
        </p:nvSpPr>
        <p:spPr>
          <a:xfrm>
            <a:off x="6182079" y="1236220"/>
            <a:ext cx="5195669" cy="2232000"/>
          </a:xfrm>
          <a:prstGeom prst="rect">
            <a:avLst/>
          </a:prstGeom>
          <a:noFill/>
          <a:ln w="28575" cap="flat" cmpd="sng">
            <a:solidFill>
              <a:schemeClr val="accent1"/>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微软雅黑"/>
              <a:ea typeface="微软雅黑"/>
            </a:endParaRPr>
          </a:p>
        </p:txBody>
      </p:sp>
      <p:sp>
        <p:nvSpPr>
          <p:cNvPr id="35" name="矩形 34"/>
          <p:cNvSpPr/>
          <p:nvPr/>
        </p:nvSpPr>
        <p:spPr>
          <a:xfrm>
            <a:off x="6182079" y="3598525"/>
            <a:ext cx="5195668" cy="2232000"/>
          </a:xfrm>
          <a:prstGeom prst="rect">
            <a:avLst/>
          </a:prstGeom>
          <a:noFill/>
          <a:ln w="28575" cap="flat" cmpd="sng">
            <a:solidFill>
              <a:schemeClr val="accent1"/>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微软雅黑"/>
              <a:ea typeface="微软雅黑"/>
            </a:endParaRPr>
          </a:p>
        </p:txBody>
      </p:sp>
      <p:sp>
        <p:nvSpPr>
          <p:cNvPr id="36" name="文本框 35"/>
          <p:cNvSpPr txBox="1"/>
          <p:nvPr/>
        </p:nvSpPr>
        <p:spPr>
          <a:xfrm>
            <a:off x="1677675" y="1564093"/>
            <a:ext cx="3500020" cy="584775"/>
          </a:xfrm>
          <a:prstGeom prst="rect">
            <a:avLst/>
          </a:prstGeom>
          <a:noFill/>
        </p:spPr>
        <p:txBody>
          <a:bodyPr wrap="square">
            <a:spAutoFit/>
          </a:bodyPr>
          <a:lstStyle/>
          <a:p>
            <a:pPr algn="ctr">
              <a:spcBef>
                <a:spcPts val="0"/>
              </a:spcBef>
              <a:spcAft>
                <a:spcPts val="0"/>
              </a:spcAft>
            </a:pPr>
            <a:r>
              <a:rPr lang="zh-CN" altLang="en-US" sz="3200" b="1" spc="300" dirty="0">
                <a:solidFill>
                  <a:schemeClr val="accent4"/>
                </a:solidFill>
                <a:latin typeface="微软雅黑"/>
                <a:ea typeface="微软雅黑"/>
              </a:rPr>
              <a:t>验证时间长</a:t>
            </a:r>
            <a:endParaRPr lang="zh-CN" sz="3200" b="1" spc="300" dirty="0">
              <a:solidFill>
                <a:schemeClr val="accent4"/>
              </a:solidFill>
              <a:latin typeface="微软雅黑"/>
              <a:ea typeface="微软雅黑"/>
            </a:endParaRPr>
          </a:p>
        </p:txBody>
      </p:sp>
      <p:sp>
        <p:nvSpPr>
          <p:cNvPr id="37" name="文本框 36"/>
          <p:cNvSpPr txBox="1"/>
          <p:nvPr/>
        </p:nvSpPr>
        <p:spPr>
          <a:xfrm>
            <a:off x="1677675" y="3943450"/>
            <a:ext cx="3499200" cy="584775"/>
          </a:xfrm>
          <a:prstGeom prst="rect">
            <a:avLst/>
          </a:prstGeom>
          <a:noFill/>
        </p:spPr>
        <p:txBody>
          <a:bodyPr wrap="square">
            <a:spAutoFit/>
          </a:bodyPr>
          <a:lstStyle/>
          <a:p>
            <a:pPr algn="ctr">
              <a:spcBef>
                <a:spcPts val="0"/>
              </a:spcBef>
              <a:spcAft>
                <a:spcPts val="0"/>
              </a:spcAft>
            </a:pPr>
            <a:r>
              <a:rPr lang="zh-CN" altLang="en-US" sz="3200" b="1" spc="300" dirty="0">
                <a:solidFill>
                  <a:schemeClr val="accent4"/>
                </a:solidFill>
                <a:latin typeface="微软雅黑"/>
                <a:ea typeface="微软雅黑"/>
              </a:rPr>
              <a:t>实验人群小</a:t>
            </a:r>
            <a:endParaRPr lang="zh-CN" sz="3200" b="1" spc="300" dirty="0">
              <a:solidFill>
                <a:schemeClr val="accent4"/>
              </a:solidFill>
              <a:latin typeface="微软雅黑"/>
              <a:ea typeface="微软雅黑"/>
            </a:endParaRPr>
          </a:p>
        </p:txBody>
      </p:sp>
      <p:sp>
        <p:nvSpPr>
          <p:cNvPr id="38" name="文本框 37"/>
          <p:cNvSpPr txBox="1"/>
          <p:nvPr/>
        </p:nvSpPr>
        <p:spPr>
          <a:xfrm>
            <a:off x="6394932" y="1564093"/>
            <a:ext cx="4683376" cy="584775"/>
          </a:xfrm>
          <a:prstGeom prst="rect">
            <a:avLst/>
          </a:prstGeom>
          <a:noFill/>
        </p:spPr>
        <p:txBody>
          <a:bodyPr wrap="square">
            <a:spAutoFit/>
          </a:bodyPr>
          <a:lstStyle/>
          <a:p>
            <a:pPr algn="ctr">
              <a:spcBef>
                <a:spcPts val="0"/>
              </a:spcBef>
              <a:spcAft>
                <a:spcPts val="0"/>
              </a:spcAft>
            </a:pPr>
            <a:r>
              <a:rPr lang="zh-CN" altLang="en-US" sz="3200" b="1" spc="300" dirty="0">
                <a:solidFill>
                  <a:schemeClr val="accent4"/>
                </a:solidFill>
                <a:latin typeface="微软雅黑"/>
              </a:rPr>
              <a:t>心脏特征有被窃取风险</a:t>
            </a:r>
            <a:endParaRPr lang="zh-CN" sz="3200" b="1" spc="300" dirty="0">
              <a:solidFill>
                <a:schemeClr val="accent4"/>
              </a:solidFill>
              <a:latin typeface="微软雅黑"/>
              <a:ea typeface="微软雅黑"/>
            </a:endParaRPr>
          </a:p>
        </p:txBody>
      </p:sp>
      <p:sp>
        <p:nvSpPr>
          <p:cNvPr id="39" name="文本框 38"/>
          <p:cNvSpPr txBox="1"/>
          <p:nvPr/>
        </p:nvSpPr>
        <p:spPr>
          <a:xfrm>
            <a:off x="6527520" y="3937360"/>
            <a:ext cx="4295763" cy="584775"/>
          </a:xfrm>
          <a:prstGeom prst="rect">
            <a:avLst/>
          </a:prstGeom>
          <a:noFill/>
        </p:spPr>
        <p:txBody>
          <a:bodyPr wrap="square">
            <a:spAutoFit/>
          </a:bodyPr>
          <a:lstStyle/>
          <a:p>
            <a:pPr algn="ctr">
              <a:spcBef>
                <a:spcPts val="0"/>
              </a:spcBef>
              <a:spcAft>
                <a:spcPts val="0"/>
              </a:spcAft>
            </a:pPr>
            <a:r>
              <a:rPr lang="zh-CN" altLang="en-US" sz="3200" b="1" spc="300" dirty="0">
                <a:solidFill>
                  <a:schemeClr val="accent4"/>
                </a:solidFill>
                <a:latin typeface="微软雅黑"/>
                <a:ea typeface="微软雅黑"/>
              </a:rPr>
              <a:t>测试人群为健康青年</a:t>
            </a:r>
            <a:endParaRPr lang="zh-CN" sz="3200" b="1" spc="300" dirty="0">
              <a:solidFill>
                <a:schemeClr val="accent4"/>
              </a:solidFill>
              <a:latin typeface="微软雅黑"/>
              <a:ea typeface="微软雅黑"/>
            </a:endParaRPr>
          </a:p>
        </p:txBody>
      </p:sp>
      <p:sp>
        <p:nvSpPr>
          <p:cNvPr id="40" name="文本框 39"/>
          <p:cNvSpPr txBox="1"/>
          <p:nvPr/>
        </p:nvSpPr>
        <p:spPr>
          <a:xfrm>
            <a:off x="1199262" y="2409316"/>
            <a:ext cx="4480435" cy="685124"/>
          </a:xfrm>
          <a:prstGeom prst="rect">
            <a:avLst/>
          </a:prstGeom>
          <a:noFill/>
        </p:spPr>
        <p:txBody>
          <a:bodyPr wrap="square" lIns="0" tIns="0" rIns="0" bIns="0">
            <a:spAutoFit/>
          </a:bodyPr>
          <a:lstStyle>
            <a:lvl1pPr lvl="0" algn="just">
              <a:lnSpc>
                <a:spcPct val="130000"/>
              </a:lnSpc>
              <a:defRPr sz="1400" spc="300">
                <a:solidFill>
                  <a:schemeClr val="tx1">
                    <a:lumMod val="85000"/>
                    <a:lumOff val="15000"/>
                  </a:schemeClr>
                </a:solidFill>
              </a:defRPr>
            </a:lvl1pPr>
          </a:lstStyle>
          <a:p>
            <a:pPr>
              <a:spcBef>
                <a:spcPts val="0"/>
              </a:spcBef>
              <a:spcAft>
                <a:spcPts val="0"/>
              </a:spcAft>
            </a:pPr>
            <a:r>
              <a:rPr lang="zh-CN" altLang="en-US" sz="1800" dirty="0">
                <a:solidFill>
                  <a:srgbClr val="000000"/>
                </a:solidFill>
              </a:rPr>
              <a:t>优化系统，减少验证的周期数和视频处理时间</a:t>
            </a:r>
            <a:r>
              <a:rPr lang="zh-CN" sz="1800" dirty="0">
                <a:solidFill>
                  <a:srgbClr val="000000">
                    <a:lumMod val="85000"/>
                    <a:lumOff val="15000"/>
                  </a:srgbClr>
                </a:solidFill>
                <a:latin typeface="微软雅黑"/>
                <a:ea typeface="微软雅黑"/>
              </a:rPr>
              <a:t>。</a:t>
            </a:r>
          </a:p>
        </p:txBody>
      </p:sp>
      <p:sp>
        <p:nvSpPr>
          <p:cNvPr id="41" name="文本框 40"/>
          <p:cNvSpPr txBox="1"/>
          <p:nvPr/>
        </p:nvSpPr>
        <p:spPr>
          <a:xfrm>
            <a:off x="1199263" y="4775972"/>
            <a:ext cx="4480435" cy="325025"/>
          </a:xfrm>
          <a:prstGeom prst="rect">
            <a:avLst/>
          </a:prstGeom>
          <a:noFill/>
        </p:spPr>
        <p:txBody>
          <a:bodyPr wrap="square" lIns="0" tIns="0" rIns="0" bIns="0">
            <a:spAutoFit/>
          </a:bodyPr>
          <a:lstStyle>
            <a:lvl1pPr lvl="0" algn="just">
              <a:lnSpc>
                <a:spcPct val="130000"/>
              </a:lnSpc>
              <a:defRPr sz="1400" spc="300">
                <a:solidFill>
                  <a:schemeClr val="tx1">
                    <a:lumMod val="85000"/>
                    <a:lumOff val="15000"/>
                  </a:schemeClr>
                </a:solidFill>
              </a:defRPr>
            </a:lvl1pPr>
          </a:lstStyle>
          <a:p>
            <a:pPr>
              <a:spcBef>
                <a:spcPts val="0"/>
              </a:spcBef>
              <a:spcAft>
                <a:spcPts val="0"/>
              </a:spcAft>
            </a:pPr>
            <a:r>
              <a:rPr lang="zh-CN" altLang="en-US" sz="1800" dirty="0">
                <a:solidFill>
                  <a:srgbClr val="000000">
                    <a:lumMod val="85000"/>
                    <a:lumOff val="15000"/>
                  </a:srgbClr>
                </a:solidFill>
                <a:latin typeface="微软雅黑"/>
                <a:ea typeface="微软雅黑"/>
              </a:rPr>
              <a:t>深入到大规模人群进行研究</a:t>
            </a:r>
            <a:r>
              <a:rPr lang="zh-CN" sz="1800" dirty="0">
                <a:solidFill>
                  <a:srgbClr val="000000">
                    <a:lumMod val="85000"/>
                    <a:lumOff val="15000"/>
                  </a:srgbClr>
                </a:solidFill>
                <a:latin typeface="微软雅黑"/>
                <a:ea typeface="微软雅黑"/>
              </a:rPr>
              <a:t>。</a:t>
            </a:r>
          </a:p>
        </p:txBody>
      </p:sp>
      <p:sp>
        <p:nvSpPr>
          <p:cNvPr id="42" name="文本框 41"/>
          <p:cNvSpPr txBox="1"/>
          <p:nvPr/>
        </p:nvSpPr>
        <p:spPr>
          <a:xfrm>
            <a:off x="6527521" y="2409316"/>
            <a:ext cx="4480435" cy="685124"/>
          </a:xfrm>
          <a:prstGeom prst="rect">
            <a:avLst/>
          </a:prstGeom>
          <a:noFill/>
        </p:spPr>
        <p:txBody>
          <a:bodyPr wrap="square" lIns="0" tIns="0" rIns="0" bIns="0">
            <a:spAutoFit/>
          </a:bodyPr>
          <a:lstStyle>
            <a:lvl1pPr lvl="0" algn="just">
              <a:lnSpc>
                <a:spcPct val="130000"/>
              </a:lnSpc>
              <a:defRPr sz="1400" spc="300">
                <a:solidFill>
                  <a:schemeClr val="tx1">
                    <a:lumMod val="85000"/>
                    <a:lumOff val="15000"/>
                  </a:schemeClr>
                </a:solidFill>
              </a:defRPr>
            </a:lvl1pPr>
          </a:lstStyle>
          <a:p>
            <a:pPr>
              <a:spcBef>
                <a:spcPts val="0"/>
              </a:spcBef>
              <a:spcAft>
                <a:spcPts val="0"/>
              </a:spcAft>
            </a:pPr>
            <a:r>
              <a:rPr lang="zh-CN" altLang="en-US" sz="1800" dirty="0">
                <a:solidFill>
                  <a:srgbClr val="000000">
                    <a:lumMod val="85000"/>
                    <a:lumOff val="15000"/>
                  </a:srgbClr>
                </a:solidFill>
                <a:latin typeface="微软雅黑"/>
              </a:rPr>
              <a:t>改换光源，让光源不易复现，增加验证环境的复杂度</a:t>
            </a:r>
            <a:endParaRPr lang="zh-CN" sz="1800" dirty="0">
              <a:solidFill>
                <a:srgbClr val="000000">
                  <a:lumMod val="85000"/>
                  <a:lumOff val="15000"/>
                </a:srgbClr>
              </a:solidFill>
              <a:latin typeface="微软雅黑"/>
              <a:ea typeface="微软雅黑"/>
            </a:endParaRPr>
          </a:p>
        </p:txBody>
      </p:sp>
      <p:sp>
        <p:nvSpPr>
          <p:cNvPr id="43" name="文本框 42"/>
          <p:cNvSpPr txBox="1"/>
          <p:nvPr/>
        </p:nvSpPr>
        <p:spPr>
          <a:xfrm>
            <a:off x="6527522" y="4775972"/>
            <a:ext cx="4480435" cy="684675"/>
          </a:xfrm>
          <a:prstGeom prst="rect">
            <a:avLst/>
          </a:prstGeom>
          <a:noFill/>
        </p:spPr>
        <p:txBody>
          <a:bodyPr wrap="square" lIns="0" tIns="0" rIns="0" bIns="0">
            <a:spAutoFit/>
          </a:bodyPr>
          <a:lstStyle>
            <a:lvl1pPr lvl="0" algn="just">
              <a:lnSpc>
                <a:spcPct val="130000"/>
              </a:lnSpc>
              <a:defRPr sz="1400" spc="300">
                <a:solidFill>
                  <a:schemeClr val="tx1">
                    <a:lumMod val="85000"/>
                    <a:lumOff val="15000"/>
                  </a:schemeClr>
                </a:solidFill>
              </a:defRPr>
            </a:lvl1pPr>
          </a:lstStyle>
          <a:p>
            <a:pPr>
              <a:spcBef>
                <a:spcPts val="0"/>
              </a:spcBef>
              <a:spcAft>
                <a:spcPts val="0"/>
              </a:spcAft>
            </a:pPr>
            <a:r>
              <a:rPr lang="zh-CN" altLang="en-US" sz="1800" dirty="0">
                <a:solidFill>
                  <a:srgbClr val="000000"/>
                </a:solidFill>
              </a:rPr>
              <a:t>具有心脏疾病和其他年龄段的人群是否适用，需要未来的继续研究</a:t>
            </a:r>
            <a:r>
              <a:rPr lang="zh-CN" sz="1800" dirty="0">
                <a:solidFill>
                  <a:srgbClr val="000000">
                    <a:lumMod val="85000"/>
                    <a:lumOff val="15000"/>
                  </a:srgbClr>
                </a:solidFill>
                <a:latin typeface="微软雅黑"/>
                <a:ea typeface="微软雅黑"/>
              </a:rPr>
              <a:t>。</a:t>
            </a:r>
          </a:p>
        </p:txBody>
      </p:sp>
      <p:grpSp>
        <p:nvGrpSpPr>
          <p:cNvPr id="44" name="组合 43"/>
          <p:cNvGrpSpPr/>
          <p:nvPr/>
        </p:nvGrpSpPr>
        <p:grpSpPr>
          <a:xfrm>
            <a:off x="10818521" y="3722761"/>
            <a:ext cx="468000" cy="468000"/>
            <a:chOff x="568325" y="5118109"/>
            <a:chExt cx="479425" cy="479426"/>
          </a:xfrm>
          <a:solidFill>
            <a:schemeClr val="accent4"/>
          </a:solidFill>
        </p:grpSpPr>
        <p:sp>
          <p:nvSpPr>
            <p:cNvPr id="53" name="Freeform 48"/>
            <p:cNvSpPr/>
            <p:nvPr/>
          </p:nvSpPr>
          <p:spPr>
            <a:xfrm>
              <a:off x="568325" y="5118109"/>
              <a:ext cx="479425" cy="479426"/>
            </a:xfrm>
            <a:custGeom>
              <a:avLst/>
              <a:gdLst/>
              <a:ahLst/>
              <a:cxnLst/>
              <a:rect l="0" t="0" r="r" b="b"/>
              <a:pathLst>
                <a:path w="479425" h="479426">
                  <a:moveTo>
                    <a:pt x="434479" y="292150"/>
                  </a:moveTo>
                  <a:cubicBezTo>
                    <a:pt x="434479" y="288405"/>
                    <a:pt x="434479" y="288405"/>
                    <a:pt x="434479" y="288405"/>
                  </a:cubicBezTo>
                  <a:cubicBezTo>
                    <a:pt x="479425" y="288405"/>
                    <a:pt x="479425" y="288405"/>
                    <a:pt x="479425" y="288405"/>
                  </a:cubicBezTo>
                  <a:cubicBezTo>
                    <a:pt x="479425" y="187276"/>
                    <a:pt x="479425" y="187276"/>
                    <a:pt x="479425" y="187276"/>
                  </a:cubicBezTo>
                  <a:cubicBezTo>
                    <a:pt x="434479" y="187276"/>
                    <a:pt x="434479" y="187276"/>
                    <a:pt x="434479" y="187276"/>
                  </a:cubicBezTo>
                  <a:cubicBezTo>
                    <a:pt x="434479" y="183530"/>
                    <a:pt x="434479" y="183530"/>
                    <a:pt x="434479" y="183530"/>
                  </a:cubicBezTo>
                  <a:cubicBezTo>
                    <a:pt x="430733" y="168548"/>
                    <a:pt x="423242" y="153566"/>
                    <a:pt x="415751" y="138584"/>
                  </a:cubicBezTo>
                  <a:cubicBezTo>
                    <a:pt x="415751" y="134839"/>
                    <a:pt x="415751" y="134839"/>
                    <a:pt x="415751" y="134839"/>
                  </a:cubicBezTo>
                  <a:cubicBezTo>
                    <a:pt x="445715" y="104874"/>
                    <a:pt x="445715" y="104874"/>
                    <a:pt x="445715" y="104874"/>
                  </a:cubicBezTo>
                  <a:cubicBezTo>
                    <a:pt x="374551" y="33710"/>
                    <a:pt x="374551" y="33710"/>
                    <a:pt x="374551" y="33710"/>
                  </a:cubicBezTo>
                  <a:cubicBezTo>
                    <a:pt x="344587" y="63674"/>
                    <a:pt x="344587" y="63674"/>
                    <a:pt x="344587" y="63674"/>
                  </a:cubicBezTo>
                  <a:cubicBezTo>
                    <a:pt x="340841" y="59928"/>
                    <a:pt x="340841" y="59928"/>
                    <a:pt x="340841" y="59928"/>
                  </a:cubicBezTo>
                  <a:cubicBezTo>
                    <a:pt x="325859" y="52437"/>
                    <a:pt x="310877" y="48692"/>
                    <a:pt x="292150" y="41201"/>
                  </a:cubicBezTo>
                  <a:cubicBezTo>
                    <a:pt x="288404" y="41201"/>
                    <a:pt x="288404" y="41201"/>
                    <a:pt x="288404" y="41201"/>
                  </a:cubicBezTo>
                  <a:cubicBezTo>
                    <a:pt x="288404" y="0"/>
                    <a:pt x="288404" y="0"/>
                    <a:pt x="288404" y="0"/>
                  </a:cubicBezTo>
                  <a:cubicBezTo>
                    <a:pt x="191021" y="0"/>
                    <a:pt x="191021" y="0"/>
                    <a:pt x="191021" y="0"/>
                  </a:cubicBezTo>
                  <a:cubicBezTo>
                    <a:pt x="191021" y="41201"/>
                    <a:pt x="191021" y="41201"/>
                    <a:pt x="191021" y="41201"/>
                  </a:cubicBezTo>
                  <a:cubicBezTo>
                    <a:pt x="187275" y="41201"/>
                    <a:pt x="187275" y="41201"/>
                    <a:pt x="187275" y="41201"/>
                  </a:cubicBezTo>
                  <a:cubicBezTo>
                    <a:pt x="168548" y="48692"/>
                    <a:pt x="153566" y="52437"/>
                    <a:pt x="138584" y="59928"/>
                  </a:cubicBezTo>
                  <a:cubicBezTo>
                    <a:pt x="134838" y="63674"/>
                    <a:pt x="134838" y="63674"/>
                    <a:pt x="134838" y="63674"/>
                  </a:cubicBezTo>
                  <a:cubicBezTo>
                    <a:pt x="104874" y="33710"/>
                    <a:pt x="104874" y="33710"/>
                    <a:pt x="104874" y="33710"/>
                  </a:cubicBezTo>
                  <a:cubicBezTo>
                    <a:pt x="33710" y="104874"/>
                    <a:pt x="33710" y="104874"/>
                    <a:pt x="33710" y="104874"/>
                  </a:cubicBezTo>
                  <a:cubicBezTo>
                    <a:pt x="63674" y="134839"/>
                    <a:pt x="63674" y="134839"/>
                    <a:pt x="63674" y="134839"/>
                  </a:cubicBezTo>
                  <a:cubicBezTo>
                    <a:pt x="63674" y="138584"/>
                    <a:pt x="63674" y="138584"/>
                    <a:pt x="63674" y="138584"/>
                  </a:cubicBezTo>
                  <a:cubicBezTo>
                    <a:pt x="56183" y="153566"/>
                    <a:pt x="48692" y="168548"/>
                    <a:pt x="44946" y="183530"/>
                  </a:cubicBezTo>
                  <a:cubicBezTo>
                    <a:pt x="41201" y="187276"/>
                    <a:pt x="41201" y="187276"/>
                    <a:pt x="41201" y="187276"/>
                  </a:cubicBezTo>
                  <a:cubicBezTo>
                    <a:pt x="0" y="187276"/>
                    <a:pt x="0" y="187276"/>
                    <a:pt x="0" y="187276"/>
                  </a:cubicBezTo>
                  <a:cubicBezTo>
                    <a:pt x="0" y="288405"/>
                    <a:pt x="0" y="288405"/>
                    <a:pt x="0" y="288405"/>
                  </a:cubicBezTo>
                  <a:cubicBezTo>
                    <a:pt x="41201" y="288405"/>
                    <a:pt x="41201" y="288405"/>
                    <a:pt x="41201" y="288405"/>
                  </a:cubicBezTo>
                  <a:cubicBezTo>
                    <a:pt x="44946" y="292150"/>
                    <a:pt x="44946" y="292150"/>
                    <a:pt x="44946" y="292150"/>
                  </a:cubicBezTo>
                  <a:cubicBezTo>
                    <a:pt x="48692" y="307132"/>
                    <a:pt x="56183" y="322114"/>
                    <a:pt x="63674" y="337096"/>
                  </a:cubicBezTo>
                  <a:cubicBezTo>
                    <a:pt x="63674" y="340842"/>
                    <a:pt x="63674" y="340842"/>
                    <a:pt x="63674" y="340842"/>
                  </a:cubicBezTo>
                  <a:cubicBezTo>
                    <a:pt x="33710" y="370806"/>
                    <a:pt x="33710" y="370806"/>
                    <a:pt x="33710" y="370806"/>
                  </a:cubicBezTo>
                  <a:cubicBezTo>
                    <a:pt x="104874" y="441971"/>
                    <a:pt x="104874" y="441971"/>
                    <a:pt x="104874" y="441971"/>
                  </a:cubicBezTo>
                  <a:cubicBezTo>
                    <a:pt x="134838" y="412007"/>
                    <a:pt x="134838" y="412007"/>
                    <a:pt x="134838" y="412007"/>
                  </a:cubicBezTo>
                  <a:cubicBezTo>
                    <a:pt x="138584" y="415752"/>
                    <a:pt x="138584" y="415752"/>
                    <a:pt x="138584" y="415752"/>
                  </a:cubicBezTo>
                  <a:cubicBezTo>
                    <a:pt x="153566" y="423243"/>
                    <a:pt x="168548" y="430734"/>
                    <a:pt x="187275" y="434480"/>
                  </a:cubicBezTo>
                  <a:cubicBezTo>
                    <a:pt x="191021" y="434480"/>
                    <a:pt x="191021" y="434480"/>
                    <a:pt x="191021" y="434480"/>
                  </a:cubicBezTo>
                  <a:cubicBezTo>
                    <a:pt x="191021" y="479426"/>
                    <a:pt x="191021" y="479426"/>
                    <a:pt x="191021" y="479426"/>
                  </a:cubicBezTo>
                  <a:cubicBezTo>
                    <a:pt x="288404" y="479426"/>
                    <a:pt x="288404" y="479426"/>
                    <a:pt x="288404" y="479426"/>
                  </a:cubicBezTo>
                  <a:cubicBezTo>
                    <a:pt x="288404" y="434480"/>
                    <a:pt x="288404" y="434480"/>
                    <a:pt x="288404" y="434480"/>
                  </a:cubicBezTo>
                  <a:cubicBezTo>
                    <a:pt x="292150" y="434480"/>
                    <a:pt x="292150" y="434480"/>
                    <a:pt x="292150" y="434480"/>
                  </a:cubicBezTo>
                  <a:cubicBezTo>
                    <a:pt x="310877" y="430734"/>
                    <a:pt x="325859" y="423243"/>
                    <a:pt x="340841" y="415752"/>
                  </a:cubicBezTo>
                  <a:cubicBezTo>
                    <a:pt x="344587" y="412007"/>
                    <a:pt x="344587" y="412007"/>
                    <a:pt x="344587" y="412007"/>
                  </a:cubicBezTo>
                  <a:cubicBezTo>
                    <a:pt x="374551" y="441971"/>
                    <a:pt x="374551" y="441971"/>
                    <a:pt x="374551" y="441971"/>
                  </a:cubicBezTo>
                  <a:cubicBezTo>
                    <a:pt x="445715" y="370806"/>
                    <a:pt x="445715" y="370806"/>
                    <a:pt x="445715" y="370806"/>
                  </a:cubicBezTo>
                  <a:cubicBezTo>
                    <a:pt x="415751" y="340842"/>
                    <a:pt x="415751" y="340842"/>
                    <a:pt x="415751" y="340842"/>
                  </a:cubicBezTo>
                  <a:cubicBezTo>
                    <a:pt x="415751" y="337096"/>
                    <a:pt x="415751" y="337096"/>
                    <a:pt x="415751" y="337096"/>
                  </a:cubicBezTo>
                  <a:cubicBezTo>
                    <a:pt x="423242" y="322114"/>
                    <a:pt x="430733" y="307132"/>
                    <a:pt x="434479" y="292150"/>
                  </a:cubicBezTo>
                  <a:close/>
                  <a:moveTo>
                    <a:pt x="419497" y="370806"/>
                  </a:moveTo>
                  <a:cubicBezTo>
                    <a:pt x="374551" y="419498"/>
                    <a:pt x="374551" y="419498"/>
                    <a:pt x="374551" y="419498"/>
                  </a:cubicBezTo>
                  <a:cubicBezTo>
                    <a:pt x="344587" y="393279"/>
                    <a:pt x="344587" y="393279"/>
                    <a:pt x="344587" y="393279"/>
                  </a:cubicBezTo>
                  <a:cubicBezTo>
                    <a:pt x="329605" y="400770"/>
                    <a:pt x="329605" y="400770"/>
                    <a:pt x="329605" y="400770"/>
                  </a:cubicBezTo>
                  <a:cubicBezTo>
                    <a:pt x="318368" y="408261"/>
                    <a:pt x="303386" y="412007"/>
                    <a:pt x="288404" y="415752"/>
                  </a:cubicBezTo>
                  <a:cubicBezTo>
                    <a:pt x="273422" y="423243"/>
                    <a:pt x="273422" y="423243"/>
                    <a:pt x="273422" y="423243"/>
                  </a:cubicBezTo>
                  <a:cubicBezTo>
                    <a:pt x="273422" y="460698"/>
                    <a:pt x="273422" y="460698"/>
                    <a:pt x="273422" y="460698"/>
                  </a:cubicBezTo>
                  <a:cubicBezTo>
                    <a:pt x="206003" y="460698"/>
                    <a:pt x="206003" y="460698"/>
                    <a:pt x="206003" y="460698"/>
                  </a:cubicBezTo>
                  <a:cubicBezTo>
                    <a:pt x="206003" y="423243"/>
                    <a:pt x="206003" y="423243"/>
                    <a:pt x="206003" y="423243"/>
                  </a:cubicBezTo>
                  <a:cubicBezTo>
                    <a:pt x="191021" y="415752"/>
                    <a:pt x="191021" y="415752"/>
                    <a:pt x="191021" y="415752"/>
                  </a:cubicBezTo>
                  <a:cubicBezTo>
                    <a:pt x="176039" y="412007"/>
                    <a:pt x="161057" y="408261"/>
                    <a:pt x="149820" y="400770"/>
                  </a:cubicBezTo>
                  <a:cubicBezTo>
                    <a:pt x="134838" y="393279"/>
                    <a:pt x="134838" y="393279"/>
                    <a:pt x="134838" y="393279"/>
                  </a:cubicBezTo>
                  <a:cubicBezTo>
                    <a:pt x="104874" y="419498"/>
                    <a:pt x="104874" y="419498"/>
                    <a:pt x="104874" y="419498"/>
                  </a:cubicBezTo>
                  <a:cubicBezTo>
                    <a:pt x="59928" y="370806"/>
                    <a:pt x="59928" y="370806"/>
                    <a:pt x="59928" y="370806"/>
                  </a:cubicBezTo>
                  <a:cubicBezTo>
                    <a:pt x="86147" y="344587"/>
                    <a:pt x="86147" y="344587"/>
                    <a:pt x="86147" y="344587"/>
                  </a:cubicBezTo>
                  <a:cubicBezTo>
                    <a:pt x="78656" y="329605"/>
                    <a:pt x="78656" y="329605"/>
                    <a:pt x="78656" y="329605"/>
                  </a:cubicBezTo>
                  <a:cubicBezTo>
                    <a:pt x="71165" y="318369"/>
                    <a:pt x="63674" y="303387"/>
                    <a:pt x="59928" y="288405"/>
                  </a:cubicBezTo>
                  <a:cubicBezTo>
                    <a:pt x="56183" y="269677"/>
                    <a:pt x="56183" y="269677"/>
                    <a:pt x="56183" y="269677"/>
                  </a:cubicBezTo>
                  <a:cubicBezTo>
                    <a:pt x="18728" y="269677"/>
                    <a:pt x="18728" y="269677"/>
                    <a:pt x="18728" y="269677"/>
                  </a:cubicBezTo>
                  <a:cubicBezTo>
                    <a:pt x="18728" y="206003"/>
                    <a:pt x="18728" y="206003"/>
                    <a:pt x="18728" y="206003"/>
                  </a:cubicBezTo>
                  <a:cubicBezTo>
                    <a:pt x="56183" y="206003"/>
                    <a:pt x="56183" y="206003"/>
                    <a:pt x="56183" y="206003"/>
                  </a:cubicBezTo>
                  <a:cubicBezTo>
                    <a:pt x="59928" y="187276"/>
                    <a:pt x="59928" y="187276"/>
                    <a:pt x="59928" y="187276"/>
                  </a:cubicBezTo>
                  <a:cubicBezTo>
                    <a:pt x="63674" y="172294"/>
                    <a:pt x="71165" y="161057"/>
                    <a:pt x="78656" y="146075"/>
                  </a:cubicBezTo>
                  <a:cubicBezTo>
                    <a:pt x="86147" y="131093"/>
                    <a:pt x="86147" y="131093"/>
                    <a:pt x="86147" y="131093"/>
                  </a:cubicBezTo>
                  <a:cubicBezTo>
                    <a:pt x="59928" y="104874"/>
                    <a:pt x="59928" y="104874"/>
                    <a:pt x="59928" y="104874"/>
                  </a:cubicBezTo>
                  <a:cubicBezTo>
                    <a:pt x="104874" y="56183"/>
                    <a:pt x="104874" y="56183"/>
                    <a:pt x="104874" y="56183"/>
                  </a:cubicBezTo>
                  <a:cubicBezTo>
                    <a:pt x="134838" y="86147"/>
                    <a:pt x="134838" y="86147"/>
                    <a:pt x="134838" y="86147"/>
                  </a:cubicBezTo>
                  <a:cubicBezTo>
                    <a:pt x="149820" y="74910"/>
                    <a:pt x="149820" y="74910"/>
                    <a:pt x="149820" y="74910"/>
                  </a:cubicBezTo>
                  <a:cubicBezTo>
                    <a:pt x="161057" y="67419"/>
                    <a:pt x="176039" y="63674"/>
                    <a:pt x="191021" y="59928"/>
                  </a:cubicBezTo>
                  <a:cubicBezTo>
                    <a:pt x="206003" y="56183"/>
                    <a:pt x="206003" y="56183"/>
                    <a:pt x="206003" y="56183"/>
                  </a:cubicBezTo>
                  <a:cubicBezTo>
                    <a:pt x="206003" y="14982"/>
                    <a:pt x="206003" y="14982"/>
                    <a:pt x="206003" y="14982"/>
                  </a:cubicBezTo>
                  <a:cubicBezTo>
                    <a:pt x="273422" y="14982"/>
                    <a:pt x="273422" y="14982"/>
                    <a:pt x="273422" y="14982"/>
                  </a:cubicBezTo>
                  <a:cubicBezTo>
                    <a:pt x="273422" y="56183"/>
                    <a:pt x="273422" y="56183"/>
                    <a:pt x="273422" y="56183"/>
                  </a:cubicBezTo>
                  <a:cubicBezTo>
                    <a:pt x="288404" y="59928"/>
                    <a:pt x="288404" y="59928"/>
                    <a:pt x="288404" y="59928"/>
                  </a:cubicBezTo>
                  <a:cubicBezTo>
                    <a:pt x="303386" y="63674"/>
                    <a:pt x="318368" y="67419"/>
                    <a:pt x="329605" y="74910"/>
                  </a:cubicBezTo>
                  <a:cubicBezTo>
                    <a:pt x="344587" y="86147"/>
                    <a:pt x="344587" y="86147"/>
                    <a:pt x="344587" y="86147"/>
                  </a:cubicBezTo>
                  <a:cubicBezTo>
                    <a:pt x="374551" y="56183"/>
                    <a:pt x="374551" y="56183"/>
                    <a:pt x="374551" y="56183"/>
                  </a:cubicBezTo>
                  <a:cubicBezTo>
                    <a:pt x="419497" y="104874"/>
                    <a:pt x="419497" y="104874"/>
                    <a:pt x="419497" y="104874"/>
                  </a:cubicBezTo>
                  <a:cubicBezTo>
                    <a:pt x="393278" y="131093"/>
                    <a:pt x="393278" y="131093"/>
                    <a:pt x="393278" y="131093"/>
                  </a:cubicBezTo>
                  <a:cubicBezTo>
                    <a:pt x="400769" y="146075"/>
                    <a:pt x="400769" y="146075"/>
                    <a:pt x="400769" y="146075"/>
                  </a:cubicBezTo>
                  <a:cubicBezTo>
                    <a:pt x="408260" y="161057"/>
                    <a:pt x="415751" y="172294"/>
                    <a:pt x="419497" y="187276"/>
                  </a:cubicBezTo>
                  <a:cubicBezTo>
                    <a:pt x="423242" y="206003"/>
                    <a:pt x="423242" y="206003"/>
                    <a:pt x="423242" y="206003"/>
                  </a:cubicBezTo>
                  <a:cubicBezTo>
                    <a:pt x="460697" y="206003"/>
                    <a:pt x="460697" y="206003"/>
                    <a:pt x="460697" y="206003"/>
                  </a:cubicBezTo>
                  <a:cubicBezTo>
                    <a:pt x="460697" y="269677"/>
                    <a:pt x="460697" y="269677"/>
                    <a:pt x="460697" y="269677"/>
                  </a:cubicBezTo>
                  <a:cubicBezTo>
                    <a:pt x="423242" y="269677"/>
                    <a:pt x="423242" y="269677"/>
                    <a:pt x="423242" y="269677"/>
                  </a:cubicBezTo>
                  <a:cubicBezTo>
                    <a:pt x="419497" y="288405"/>
                    <a:pt x="419497" y="288405"/>
                    <a:pt x="419497" y="288405"/>
                  </a:cubicBezTo>
                  <a:cubicBezTo>
                    <a:pt x="415751" y="303387"/>
                    <a:pt x="408260" y="318369"/>
                    <a:pt x="400769" y="329605"/>
                  </a:cubicBezTo>
                  <a:cubicBezTo>
                    <a:pt x="393278" y="344587"/>
                    <a:pt x="393278" y="344587"/>
                    <a:pt x="393278" y="344587"/>
                  </a:cubicBezTo>
                  <a:lnTo>
                    <a:pt x="419497" y="370806"/>
                  </a:ln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54" name="Freeform 49"/>
            <p:cNvSpPr/>
            <p:nvPr/>
          </p:nvSpPr>
          <p:spPr>
            <a:xfrm>
              <a:off x="714375" y="5264160"/>
              <a:ext cx="184150" cy="184150"/>
            </a:xfrm>
            <a:custGeom>
              <a:avLst/>
              <a:gdLst/>
              <a:ahLst/>
              <a:cxnLst/>
              <a:rect l="0" t="0" r="r" b="b"/>
              <a:pathLst>
                <a:path w="184150" h="184150">
                  <a:moveTo>
                    <a:pt x="93954" y="0"/>
                  </a:moveTo>
                  <a:cubicBezTo>
                    <a:pt x="41340" y="0"/>
                    <a:pt x="0" y="41340"/>
                    <a:pt x="0" y="93954"/>
                  </a:cubicBezTo>
                  <a:cubicBezTo>
                    <a:pt x="0" y="142810"/>
                    <a:pt x="41340" y="184150"/>
                    <a:pt x="93954" y="184150"/>
                  </a:cubicBezTo>
                  <a:cubicBezTo>
                    <a:pt x="142810" y="184150"/>
                    <a:pt x="184150" y="142810"/>
                    <a:pt x="184150" y="93954"/>
                  </a:cubicBezTo>
                  <a:cubicBezTo>
                    <a:pt x="184150" y="41340"/>
                    <a:pt x="142810" y="0"/>
                    <a:pt x="93954" y="0"/>
                  </a:cubicBezTo>
                  <a:close/>
                  <a:moveTo>
                    <a:pt x="146568" y="146568"/>
                  </a:moveTo>
                  <a:cubicBezTo>
                    <a:pt x="131536" y="161601"/>
                    <a:pt x="112745" y="169117"/>
                    <a:pt x="93954" y="169117"/>
                  </a:cubicBezTo>
                  <a:cubicBezTo>
                    <a:pt x="75163" y="169117"/>
                    <a:pt x="56372" y="161601"/>
                    <a:pt x="41340" y="146568"/>
                  </a:cubicBezTo>
                  <a:cubicBezTo>
                    <a:pt x="26307" y="131536"/>
                    <a:pt x="18791" y="112745"/>
                    <a:pt x="18791" y="93954"/>
                  </a:cubicBezTo>
                  <a:cubicBezTo>
                    <a:pt x="18791" y="71405"/>
                    <a:pt x="26307" y="52614"/>
                    <a:pt x="41340" y="37582"/>
                  </a:cubicBezTo>
                  <a:cubicBezTo>
                    <a:pt x="56372" y="26307"/>
                    <a:pt x="75163" y="18791"/>
                    <a:pt x="93954" y="18791"/>
                  </a:cubicBezTo>
                  <a:cubicBezTo>
                    <a:pt x="112745" y="18791"/>
                    <a:pt x="131536" y="26307"/>
                    <a:pt x="146568" y="37582"/>
                  </a:cubicBezTo>
                  <a:cubicBezTo>
                    <a:pt x="161601" y="52614"/>
                    <a:pt x="169117" y="71405"/>
                    <a:pt x="169117" y="93954"/>
                  </a:cubicBezTo>
                  <a:cubicBezTo>
                    <a:pt x="169117" y="112745"/>
                    <a:pt x="161601" y="131536"/>
                    <a:pt x="146568" y="146568"/>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grpSp>
      <p:grpSp>
        <p:nvGrpSpPr>
          <p:cNvPr id="55" name="组合 54"/>
          <p:cNvGrpSpPr/>
          <p:nvPr/>
        </p:nvGrpSpPr>
        <p:grpSpPr>
          <a:xfrm>
            <a:off x="5465260" y="1363240"/>
            <a:ext cx="468000" cy="468000"/>
            <a:chOff x="1528763" y="1266827"/>
            <a:chExt cx="481013" cy="481013"/>
          </a:xfrm>
          <a:solidFill>
            <a:schemeClr val="accent4"/>
          </a:solidFill>
        </p:grpSpPr>
        <p:sp>
          <p:nvSpPr>
            <p:cNvPr id="56" name="Freeform 146"/>
            <p:cNvSpPr/>
            <p:nvPr/>
          </p:nvSpPr>
          <p:spPr>
            <a:xfrm>
              <a:off x="1762125" y="1620840"/>
              <a:ext cx="14288" cy="127000"/>
            </a:xfrm>
            <a:custGeom>
              <a:avLst/>
              <a:gdLst/>
              <a:ahLst/>
              <a:cxnLst/>
              <a:rect l="0" t="0" r="r" b="b"/>
              <a:pathLst>
                <a:path w="14288" h="127000">
                  <a:moveTo>
                    <a:pt x="7144" y="0"/>
                  </a:moveTo>
                  <a:cubicBezTo>
                    <a:pt x="3572" y="0"/>
                    <a:pt x="0" y="3735"/>
                    <a:pt x="0" y="7471"/>
                  </a:cubicBezTo>
                  <a:cubicBezTo>
                    <a:pt x="0" y="119529"/>
                    <a:pt x="0" y="119529"/>
                    <a:pt x="0" y="119529"/>
                  </a:cubicBezTo>
                  <a:cubicBezTo>
                    <a:pt x="0" y="123265"/>
                    <a:pt x="3572" y="127000"/>
                    <a:pt x="7144" y="127000"/>
                  </a:cubicBezTo>
                  <a:cubicBezTo>
                    <a:pt x="10716" y="127000"/>
                    <a:pt x="14288" y="123265"/>
                    <a:pt x="14288" y="119529"/>
                  </a:cubicBezTo>
                  <a:cubicBezTo>
                    <a:pt x="14288" y="7471"/>
                    <a:pt x="14288" y="7471"/>
                    <a:pt x="14288" y="7471"/>
                  </a:cubicBezTo>
                  <a:cubicBezTo>
                    <a:pt x="14288" y="3735"/>
                    <a:pt x="10716" y="0"/>
                    <a:pt x="7144" y="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57" name="Freeform 147"/>
            <p:cNvSpPr/>
            <p:nvPr/>
          </p:nvSpPr>
          <p:spPr>
            <a:xfrm>
              <a:off x="1762125" y="1266827"/>
              <a:ext cx="14288" cy="128588"/>
            </a:xfrm>
            <a:custGeom>
              <a:avLst/>
              <a:gdLst/>
              <a:ahLst/>
              <a:cxnLst/>
              <a:rect l="0" t="0" r="r" b="b"/>
              <a:pathLst>
                <a:path w="14288" h="128588">
                  <a:moveTo>
                    <a:pt x="7144" y="0"/>
                  </a:moveTo>
                  <a:cubicBezTo>
                    <a:pt x="3572" y="0"/>
                    <a:pt x="0" y="3782"/>
                    <a:pt x="0" y="7564"/>
                  </a:cubicBezTo>
                  <a:cubicBezTo>
                    <a:pt x="0" y="121024"/>
                    <a:pt x="0" y="121024"/>
                    <a:pt x="0" y="121024"/>
                  </a:cubicBezTo>
                  <a:cubicBezTo>
                    <a:pt x="0" y="124806"/>
                    <a:pt x="3572" y="128588"/>
                    <a:pt x="7144" y="128588"/>
                  </a:cubicBezTo>
                  <a:cubicBezTo>
                    <a:pt x="10716" y="128588"/>
                    <a:pt x="14288" y="124806"/>
                    <a:pt x="14288" y="121024"/>
                  </a:cubicBezTo>
                  <a:cubicBezTo>
                    <a:pt x="14288" y="7564"/>
                    <a:pt x="14288" y="7564"/>
                    <a:pt x="14288" y="7564"/>
                  </a:cubicBezTo>
                  <a:cubicBezTo>
                    <a:pt x="14288" y="3782"/>
                    <a:pt x="10716" y="0"/>
                    <a:pt x="7144" y="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58" name="Freeform 148"/>
            <p:cNvSpPr/>
            <p:nvPr/>
          </p:nvSpPr>
          <p:spPr>
            <a:xfrm>
              <a:off x="1528763" y="1500190"/>
              <a:ext cx="127000" cy="14288"/>
            </a:xfrm>
            <a:custGeom>
              <a:avLst/>
              <a:gdLst/>
              <a:ahLst/>
              <a:cxnLst/>
              <a:rect l="0" t="0" r="r" b="b"/>
              <a:pathLst>
                <a:path w="127000" h="14288">
                  <a:moveTo>
                    <a:pt x="127000" y="7144"/>
                  </a:moveTo>
                  <a:cubicBezTo>
                    <a:pt x="127000" y="3572"/>
                    <a:pt x="123265" y="0"/>
                    <a:pt x="119529" y="0"/>
                  </a:cubicBezTo>
                  <a:cubicBezTo>
                    <a:pt x="7471" y="0"/>
                    <a:pt x="7471" y="0"/>
                    <a:pt x="7471" y="0"/>
                  </a:cubicBezTo>
                  <a:cubicBezTo>
                    <a:pt x="3735" y="0"/>
                    <a:pt x="0" y="3572"/>
                    <a:pt x="0" y="7144"/>
                  </a:cubicBezTo>
                  <a:cubicBezTo>
                    <a:pt x="0" y="10716"/>
                    <a:pt x="3735" y="14288"/>
                    <a:pt x="7471" y="14288"/>
                  </a:cubicBezTo>
                  <a:cubicBezTo>
                    <a:pt x="119529" y="14288"/>
                    <a:pt x="119529" y="14288"/>
                    <a:pt x="119529" y="14288"/>
                  </a:cubicBezTo>
                  <a:cubicBezTo>
                    <a:pt x="123265" y="14288"/>
                    <a:pt x="127000" y="10716"/>
                    <a:pt x="127000" y="7144"/>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59" name="Freeform 149"/>
            <p:cNvSpPr/>
            <p:nvPr/>
          </p:nvSpPr>
          <p:spPr>
            <a:xfrm>
              <a:off x="1881188" y="1500190"/>
              <a:ext cx="128588" cy="14288"/>
            </a:xfrm>
            <a:custGeom>
              <a:avLst/>
              <a:gdLst/>
              <a:ahLst/>
              <a:cxnLst/>
              <a:rect l="0" t="0" r="r" b="b"/>
              <a:pathLst>
                <a:path w="128588" h="14288">
                  <a:moveTo>
                    <a:pt x="121024" y="0"/>
                  </a:moveTo>
                  <a:cubicBezTo>
                    <a:pt x="7564" y="0"/>
                    <a:pt x="7564" y="0"/>
                    <a:pt x="7564" y="0"/>
                  </a:cubicBezTo>
                  <a:cubicBezTo>
                    <a:pt x="3782" y="0"/>
                    <a:pt x="0" y="3572"/>
                    <a:pt x="0" y="7144"/>
                  </a:cubicBezTo>
                  <a:cubicBezTo>
                    <a:pt x="0" y="10716"/>
                    <a:pt x="3782" y="14288"/>
                    <a:pt x="7564" y="14288"/>
                  </a:cubicBezTo>
                  <a:cubicBezTo>
                    <a:pt x="121024" y="14288"/>
                    <a:pt x="121024" y="14288"/>
                    <a:pt x="121024" y="14288"/>
                  </a:cubicBezTo>
                  <a:cubicBezTo>
                    <a:pt x="124806" y="14288"/>
                    <a:pt x="128588" y="10716"/>
                    <a:pt x="128588" y="7144"/>
                  </a:cubicBezTo>
                  <a:cubicBezTo>
                    <a:pt x="128588" y="3572"/>
                    <a:pt x="124806" y="0"/>
                    <a:pt x="121024" y="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0" name="Freeform 150"/>
            <p:cNvSpPr/>
            <p:nvPr/>
          </p:nvSpPr>
          <p:spPr>
            <a:xfrm>
              <a:off x="1820863" y="1604965"/>
              <a:ext cx="71438" cy="112713"/>
            </a:xfrm>
            <a:custGeom>
              <a:avLst/>
              <a:gdLst/>
              <a:ahLst/>
              <a:cxnLst/>
              <a:rect l="0" t="0" r="r" b="b"/>
              <a:pathLst>
                <a:path w="71438" h="112713">
                  <a:moveTo>
                    <a:pt x="15040" y="3757"/>
                  </a:moveTo>
                  <a:cubicBezTo>
                    <a:pt x="15040" y="0"/>
                    <a:pt x="11280" y="0"/>
                    <a:pt x="7520" y="0"/>
                  </a:cubicBezTo>
                  <a:cubicBezTo>
                    <a:pt x="7520" y="0"/>
                    <a:pt x="3760" y="0"/>
                    <a:pt x="3760" y="0"/>
                  </a:cubicBezTo>
                  <a:cubicBezTo>
                    <a:pt x="0" y="0"/>
                    <a:pt x="0" y="3757"/>
                    <a:pt x="0" y="3757"/>
                  </a:cubicBezTo>
                  <a:cubicBezTo>
                    <a:pt x="0" y="7514"/>
                    <a:pt x="0" y="7514"/>
                    <a:pt x="0" y="11271"/>
                  </a:cubicBezTo>
                  <a:cubicBezTo>
                    <a:pt x="56398" y="108956"/>
                    <a:pt x="56398" y="108956"/>
                    <a:pt x="56398" y="108956"/>
                  </a:cubicBezTo>
                  <a:cubicBezTo>
                    <a:pt x="56398" y="112713"/>
                    <a:pt x="63918" y="112713"/>
                    <a:pt x="67678" y="112713"/>
                  </a:cubicBezTo>
                  <a:cubicBezTo>
                    <a:pt x="71438" y="108956"/>
                    <a:pt x="71438" y="101442"/>
                    <a:pt x="71438" y="97685"/>
                  </a:cubicBezTo>
                  <a:lnTo>
                    <a:pt x="15040" y="3757"/>
                  </a:ln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1" name="Freeform 151"/>
            <p:cNvSpPr/>
            <p:nvPr/>
          </p:nvSpPr>
          <p:spPr>
            <a:xfrm>
              <a:off x="1644650" y="1296989"/>
              <a:ext cx="76200" cy="115888"/>
            </a:xfrm>
            <a:custGeom>
              <a:avLst/>
              <a:gdLst/>
              <a:ahLst/>
              <a:cxnLst/>
              <a:rect l="0" t="0" r="r" b="b"/>
              <a:pathLst>
                <a:path w="76200" h="115888">
                  <a:moveTo>
                    <a:pt x="15240" y="7477"/>
                  </a:moveTo>
                  <a:cubicBezTo>
                    <a:pt x="15240" y="3738"/>
                    <a:pt x="11430" y="0"/>
                    <a:pt x="7620" y="0"/>
                  </a:cubicBezTo>
                  <a:cubicBezTo>
                    <a:pt x="7620" y="0"/>
                    <a:pt x="3810" y="0"/>
                    <a:pt x="3810" y="3738"/>
                  </a:cubicBezTo>
                  <a:cubicBezTo>
                    <a:pt x="0" y="3738"/>
                    <a:pt x="0" y="11215"/>
                    <a:pt x="0" y="14953"/>
                  </a:cubicBezTo>
                  <a:cubicBezTo>
                    <a:pt x="57150" y="108411"/>
                    <a:pt x="57150" y="108411"/>
                    <a:pt x="57150" y="108411"/>
                  </a:cubicBezTo>
                  <a:cubicBezTo>
                    <a:pt x="57150" y="112150"/>
                    <a:pt x="60960" y="115888"/>
                    <a:pt x="64770" y="115888"/>
                  </a:cubicBezTo>
                  <a:cubicBezTo>
                    <a:pt x="64770" y="115888"/>
                    <a:pt x="68580" y="115888"/>
                    <a:pt x="68580" y="112150"/>
                  </a:cubicBezTo>
                  <a:cubicBezTo>
                    <a:pt x="72390" y="112150"/>
                    <a:pt x="76200" y="104673"/>
                    <a:pt x="72390" y="100935"/>
                  </a:cubicBezTo>
                  <a:lnTo>
                    <a:pt x="15240" y="7477"/>
                  </a:ln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2" name="Freeform 152"/>
            <p:cNvSpPr/>
            <p:nvPr/>
          </p:nvSpPr>
          <p:spPr>
            <a:xfrm>
              <a:off x="1558925" y="1560515"/>
              <a:ext cx="115888" cy="74613"/>
            </a:xfrm>
            <a:custGeom>
              <a:avLst/>
              <a:gdLst/>
              <a:ahLst/>
              <a:cxnLst/>
              <a:rect l="0" t="0" r="r" b="b"/>
              <a:pathLst>
                <a:path w="115888" h="74613">
                  <a:moveTo>
                    <a:pt x="112150" y="3731"/>
                  </a:moveTo>
                  <a:cubicBezTo>
                    <a:pt x="112150" y="0"/>
                    <a:pt x="108411" y="0"/>
                    <a:pt x="104673" y="0"/>
                  </a:cubicBezTo>
                  <a:cubicBezTo>
                    <a:pt x="104673" y="0"/>
                    <a:pt x="100935" y="0"/>
                    <a:pt x="100935" y="0"/>
                  </a:cubicBezTo>
                  <a:cubicBezTo>
                    <a:pt x="3738" y="55960"/>
                    <a:pt x="3738" y="55960"/>
                    <a:pt x="3738" y="55960"/>
                  </a:cubicBezTo>
                  <a:cubicBezTo>
                    <a:pt x="3738" y="55960"/>
                    <a:pt x="3738" y="59690"/>
                    <a:pt x="0" y="59690"/>
                  </a:cubicBezTo>
                  <a:cubicBezTo>
                    <a:pt x="0" y="63421"/>
                    <a:pt x="0" y="67152"/>
                    <a:pt x="3738" y="67152"/>
                  </a:cubicBezTo>
                  <a:cubicBezTo>
                    <a:pt x="3738" y="70882"/>
                    <a:pt x="11215" y="74613"/>
                    <a:pt x="14953" y="70882"/>
                  </a:cubicBezTo>
                  <a:cubicBezTo>
                    <a:pt x="108411" y="14923"/>
                    <a:pt x="108411" y="14923"/>
                    <a:pt x="108411" y="14923"/>
                  </a:cubicBezTo>
                  <a:cubicBezTo>
                    <a:pt x="112150" y="11192"/>
                    <a:pt x="115888" y="7461"/>
                    <a:pt x="112150" y="3731"/>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3" name="Freeform 153"/>
            <p:cNvSpPr/>
            <p:nvPr/>
          </p:nvSpPr>
          <p:spPr>
            <a:xfrm>
              <a:off x="1862138" y="1382715"/>
              <a:ext cx="117475" cy="76200"/>
            </a:xfrm>
            <a:custGeom>
              <a:avLst/>
              <a:gdLst/>
              <a:ahLst/>
              <a:cxnLst/>
              <a:rect l="0" t="0" r="r" b="b"/>
              <a:pathLst>
                <a:path w="117475" h="76200">
                  <a:moveTo>
                    <a:pt x="3790" y="60960"/>
                  </a:moveTo>
                  <a:cubicBezTo>
                    <a:pt x="0" y="64770"/>
                    <a:pt x="0" y="68580"/>
                    <a:pt x="3790" y="68580"/>
                  </a:cubicBezTo>
                  <a:cubicBezTo>
                    <a:pt x="3790" y="72390"/>
                    <a:pt x="11369" y="76200"/>
                    <a:pt x="15158" y="72390"/>
                  </a:cubicBezTo>
                  <a:cubicBezTo>
                    <a:pt x="113685" y="15240"/>
                    <a:pt x="113685" y="15240"/>
                    <a:pt x="113685" y="15240"/>
                  </a:cubicBezTo>
                  <a:cubicBezTo>
                    <a:pt x="113685" y="15240"/>
                    <a:pt x="113685" y="11430"/>
                    <a:pt x="117475" y="11430"/>
                  </a:cubicBezTo>
                  <a:cubicBezTo>
                    <a:pt x="117475" y="7620"/>
                    <a:pt x="117475" y="7620"/>
                    <a:pt x="113685" y="3810"/>
                  </a:cubicBezTo>
                  <a:cubicBezTo>
                    <a:pt x="113685" y="0"/>
                    <a:pt x="109896" y="0"/>
                    <a:pt x="106106" y="0"/>
                  </a:cubicBezTo>
                  <a:cubicBezTo>
                    <a:pt x="106106" y="0"/>
                    <a:pt x="106106" y="0"/>
                    <a:pt x="102317" y="0"/>
                  </a:cubicBezTo>
                  <a:cubicBezTo>
                    <a:pt x="7579" y="57150"/>
                    <a:pt x="7579" y="57150"/>
                    <a:pt x="7579" y="57150"/>
                  </a:cubicBezTo>
                  <a:cubicBezTo>
                    <a:pt x="3790" y="57150"/>
                    <a:pt x="3790" y="60960"/>
                    <a:pt x="3790" y="6096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4" name="Freeform 154"/>
            <p:cNvSpPr/>
            <p:nvPr/>
          </p:nvSpPr>
          <p:spPr>
            <a:xfrm>
              <a:off x="1862138" y="1560515"/>
              <a:ext cx="117475" cy="74613"/>
            </a:xfrm>
            <a:custGeom>
              <a:avLst/>
              <a:gdLst/>
              <a:ahLst/>
              <a:cxnLst/>
              <a:rect l="0" t="0" r="r" b="b"/>
              <a:pathLst>
                <a:path w="117475" h="74613">
                  <a:moveTo>
                    <a:pt x="113685" y="55960"/>
                  </a:moveTo>
                  <a:cubicBezTo>
                    <a:pt x="15158" y="0"/>
                    <a:pt x="15158" y="0"/>
                    <a:pt x="15158" y="0"/>
                  </a:cubicBezTo>
                  <a:cubicBezTo>
                    <a:pt x="15158" y="0"/>
                    <a:pt x="11369" y="0"/>
                    <a:pt x="11369" y="0"/>
                  </a:cubicBezTo>
                  <a:cubicBezTo>
                    <a:pt x="7579" y="0"/>
                    <a:pt x="3790" y="0"/>
                    <a:pt x="3790" y="3731"/>
                  </a:cubicBezTo>
                  <a:cubicBezTo>
                    <a:pt x="0" y="7461"/>
                    <a:pt x="3790" y="11192"/>
                    <a:pt x="7579" y="14923"/>
                  </a:cubicBezTo>
                  <a:cubicBezTo>
                    <a:pt x="102317" y="70882"/>
                    <a:pt x="102317" y="70882"/>
                    <a:pt x="102317" y="70882"/>
                  </a:cubicBezTo>
                  <a:cubicBezTo>
                    <a:pt x="106106" y="74613"/>
                    <a:pt x="113685" y="70882"/>
                    <a:pt x="113685" y="67152"/>
                  </a:cubicBezTo>
                  <a:cubicBezTo>
                    <a:pt x="117475" y="63421"/>
                    <a:pt x="117475" y="59690"/>
                    <a:pt x="113685" y="5596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5" name="Freeform 155"/>
            <p:cNvSpPr/>
            <p:nvPr/>
          </p:nvSpPr>
          <p:spPr>
            <a:xfrm>
              <a:off x="1558925" y="1382715"/>
              <a:ext cx="115888" cy="76200"/>
            </a:xfrm>
            <a:custGeom>
              <a:avLst/>
              <a:gdLst/>
              <a:ahLst/>
              <a:cxnLst/>
              <a:rect l="0" t="0" r="r" b="b"/>
              <a:pathLst>
                <a:path w="115888" h="76200">
                  <a:moveTo>
                    <a:pt x="3738" y="15240"/>
                  </a:moveTo>
                  <a:cubicBezTo>
                    <a:pt x="100935" y="72390"/>
                    <a:pt x="100935" y="72390"/>
                    <a:pt x="100935" y="72390"/>
                  </a:cubicBezTo>
                  <a:cubicBezTo>
                    <a:pt x="104673" y="76200"/>
                    <a:pt x="112150" y="72390"/>
                    <a:pt x="112150" y="68580"/>
                  </a:cubicBezTo>
                  <a:cubicBezTo>
                    <a:pt x="115888" y="68580"/>
                    <a:pt x="115888" y="64770"/>
                    <a:pt x="112150" y="60960"/>
                  </a:cubicBezTo>
                  <a:cubicBezTo>
                    <a:pt x="112150" y="60960"/>
                    <a:pt x="112150" y="57150"/>
                    <a:pt x="108411" y="57150"/>
                  </a:cubicBezTo>
                  <a:cubicBezTo>
                    <a:pt x="14953" y="0"/>
                    <a:pt x="14953" y="0"/>
                    <a:pt x="14953" y="0"/>
                  </a:cubicBezTo>
                  <a:cubicBezTo>
                    <a:pt x="11215" y="0"/>
                    <a:pt x="11215" y="0"/>
                    <a:pt x="11215" y="0"/>
                  </a:cubicBezTo>
                  <a:cubicBezTo>
                    <a:pt x="7477" y="0"/>
                    <a:pt x="3738" y="0"/>
                    <a:pt x="3738" y="3810"/>
                  </a:cubicBezTo>
                  <a:cubicBezTo>
                    <a:pt x="0" y="7620"/>
                    <a:pt x="0" y="7620"/>
                    <a:pt x="0" y="11430"/>
                  </a:cubicBezTo>
                  <a:cubicBezTo>
                    <a:pt x="3738" y="11430"/>
                    <a:pt x="3738" y="15240"/>
                    <a:pt x="3738" y="1524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6" name="Freeform 156"/>
            <p:cNvSpPr/>
            <p:nvPr/>
          </p:nvSpPr>
          <p:spPr>
            <a:xfrm>
              <a:off x="1644650" y="1604965"/>
              <a:ext cx="71438" cy="112713"/>
            </a:xfrm>
            <a:custGeom>
              <a:avLst/>
              <a:gdLst/>
              <a:ahLst/>
              <a:cxnLst/>
              <a:rect l="0" t="0" r="r" b="b"/>
              <a:pathLst>
                <a:path w="71438" h="112713">
                  <a:moveTo>
                    <a:pt x="67678" y="0"/>
                  </a:moveTo>
                  <a:cubicBezTo>
                    <a:pt x="67678" y="0"/>
                    <a:pt x="63918" y="0"/>
                    <a:pt x="63918" y="0"/>
                  </a:cubicBezTo>
                  <a:cubicBezTo>
                    <a:pt x="60158" y="0"/>
                    <a:pt x="56398" y="0"/>
                    <a:pt x="56398" y="3757"/>
                  </a:cubicBezTo>
                  <a:cubicBezTo>
                    <a:pt x="0" y="97685"/>
                    <a:pt x="0" y="97685"/>
                    <a:pt x="0" y="97685"/>
                  </a:cubicBezTo>
                  <a:cubicBezTo>
                    <a:pt x="0" y="101442"/>
                    <a:pt x="0" y="108956"/>
                    <a:pt x="3760" y="112713"/>
                  </a:cubicBezTo>
                  <a:cubicBezTo>
                    <a:pt x="7520" y="112713"/>
                    <a:pt x="15040" y="112713"/>
                    <a:pt x="15040" y="108956"/>
                  </a:cubicBezTo>
                  <a:cubicBezTo>
                    <a:pt x="71438" y="11271"/>
                    <a:pt x="71438" y="11271"/>
                    <a:pt x="71438" y="11271"/>
                  </a:cubicBezTo>
                  <a:cubicBezTo>
                    <a:pt x="71438" y="7514"/>
                    <a:pt x="71438" y="7514"/>
                    <a:pt x="71438" y="3757"/>
                  </a:cubicBezTo>
                  <a:cubicBezTo>
                    <a:pt x="71438" y="3757"/>
                    <a:pt x="71438" y="0"/>
                    <a:pt x="67678" y="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7" name="Freeform 157"/>
            <p:cNvSpPr/>
            <p:nvPr/>
          </p:nvSpPr>
          <p:spPr>
            <a:xfrm>
              <a:off x="1817688" y="1296989"/>
              <a:ext cx="74613" cy="115888"/>
            </a:xfrm>
            <a:custGeom>
              <a:avLst/>
              <a:gdLst/>
              <a:ahLst/>
              <a:cxnLst/>
              <a:rect l="0" t="0" r="r" b="b"/>
              <a:pathLst>
                <a:path w="74613" h="115888">
                  <a:moveTo>
                    <a:pt x="7461" y="112150"/>
                  </a:moveTo>
                  <a:cubicBezTo>
                    <a:pt x="11192" y="115888"/>
                    <a:pt x="14923" y="115888"/>
                    <a:pt x="18653" y="108411"/>
                  </a:cubicBezTo>
                  <a:cubicBezTo>
                    <a:pt x="74613" y="14953"/>
                    <a:pt x="74613" y="14953"/>
                    <a:pt x="74613" y="14953"/>
                  </a:cubicBezTo>
                  <a:cubicBezTo>
                    <a:pt x="74613" y="11215"/>
                    <a:pt x="74613" y="3738"/>
                    <a:pt x="70882" y="3738"/>
                  </a:cubicBezTo>
                  <a:cubicBezTo>
                    <a:pt x="70882" y="0"/>
                    <a:pt x="67152" y="0"/>
                    <a:pt x="67152" y="0"/>
                  </a:cubicBezTo>
                  <a:cubicBezTo>
                    <a:pt x="63421" y="0"/>
                    <a:pt x="59690" y="3738"/>
                    <a:pt x="59690" y="7477"/>
                  </a:cubicBezTo>
                  <a:cubicBezTo>
                    <a:pt x="3731" y="100935"/>
                    <a:pt x="3731" y="100935"/>
                    <a:pt x="3731" y="100935"/>
                  </a:cubicBezTo>
                  <a:cubicBezTo>
                    <a:pt x="0" y="104673"/>
                    <a:pt x="3731" y="112150"/>
                    <a:pt x="7461" y="11215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grpSp>
      <p:sp>
        <p:nvSpPr>
          <p:cNvPr id="68" name="Freeform 111"/>
          <p:cNvSpPr/>
          <p:nvPr/>
        </p:nvSpPr>
        <p:spPr>
          <a:xfrm>
            <a:off x="10823284" y="1366708"/>
            <a:ext cx="468000" cy="437996"/>
          </a:xfrm>
          <a:custGeom>
            <a:avLst/>
            <a:gdLst/>
            <a:ahLst/>
            <a:cxnLst/>
            <a:rect l="0" t="0" r="r" b="b"/>
            <a:pathLst>
              <a:path w="468000" h="437996">
                <a:moveTo>
                  <a:pt x="453818" y="160827"/>
                </a:moveTo>
                <a:cubicBezTo>
                  <a:pt x="436091" y="106077"/>
                  <a:pt x="400636" y="58171"/>
                  <a:pt x="347455" y="30797"/>
                </a:cubicBezTo>
                <a:cubicBezTo>
                  <a:pt x="312000" y="10266"/>
                  <a:pt x="273000" y="0"/>
                  <a:pt x="234000" y="0"/>
                </a:cubicBezTo>
                <a:cubicBezTo>
                  <a:pt x="152455" y="0"/>
                  <a:pt x="78000" y="41062"/>
                  <a:pt x="39000" y="109499"/>
                </a:cubicBezTo>
                <a:cubicBezTo>
                  <a:pt x="7091" y="160827"/>
                  <a:pt x="0" y="218998"/>
                  <a:pt x="14182" y="277169"/>
                </a:cubicBezTo>
                <a:cubicBezTo>
                  <a:pt x="31909" y="331919"/>
                  <a:pt x="67364" y="379825"/>
                  <a:pt x="120545" y="407199"/>
                </a:cubicBezTo>
                <a:cubicBezTo>
                  <a:pt x="156000" y="427730"/>
                  <a:pt x="195000" y="437996"/>
                  <a:pt x="234000" y="437996"/>
                </a:cubicBezTo>
                <a:cubicBezTo>
                  <a:pt x="315545" y="437996"/>
                  <a:pt x="390000" y="396934"/>
                  <a:pt x="429000" y="328497"/>
                </a:cubicBezTo>
                <a:cubicBezTo>
                  <a:pt x="460909" y="277169"/>
                  <a:pt x="468000" y="218998"/>
                  <a:pt x="453818" y="160827"/>
                </a:cubicBezTo>
                <a:close/>
                <a:moveTo>
                  <a:pt x="443182" y="188201"/>
                </a:moveTo>
                <a:cubicBezTo>
                  <a:pt x="443182" y="198467"/>
                  <a:pt x="443182" y="208732"/>
                  <a:pt x="443182" y="222420"/>
                </a:cubicBezTo>
                <a:cubicBezTo>
                  <a:pt x="443182" y="222420"/>
                  <a:pt x="443182" y="222420"/>
                  <a:pt x="443182" y="222420"/>
                </a:cubicBezTo>
                <a:cubicBezTo>
                  <a:pt x="375818" y="287435"/>
                  <a:pt x="375818" y="287435"/>
                  <a:pt x="375818" y="287435"/>
                </a:cubicBezTo>
                <a:cubicBezTo>
                  <a:pt x="343909" y="270326"/>
                  <a:pt x="343909" y="270326"/>
                  <a:pt x="343909" y="270326"/>
                </a:cubicBezTo>
                <a:cubicBezTo>
                  <a:pt x="439636" y="177936"/>
                  <a:pt x="439636" y="177936"/>
                  <a:pt x="439636" y="177936"/>
                </a:cubicBezTo>
                <a:lnTo>
                  <a:pt x="443182" y="188201"/>
                </a:lnTo>
                <a:close/>
                <a:moveTo>
                  <a:pt x="425455" y="130030"/>
                </a:moveTo>
                <a:cubicBezTo>
                  <a:pt x="429000" y="140296"/>
                  <a:pt x="432545" y="147139"/>
                  <a:pt x="436091" y="157405"/>
                </a:cubicBezTo>
                <a:cubicBezTo>
                  <a:pt x="436091" y="160827"/>
                  <a:pt x="436091" y="160827"/>
                  <a:pt x="436091" y="160827"/>
                </a:cubicBezTo>
                <a:cubicBezTo>
                  <a:pt x="329727" y="263482"/>
                  <a:pt x="329727" y="263482"/>
                  <a:pt x="329727" y="263482"/>
                </a:cubicBezTo>
                <a:cubicBezTo>
                  <a:pt x="297818" y="242951"/>
                  <a:pt x="297818" y="242951"/>
                  <a:pt x="297818" y="242951"/>
                </a:cubicBezTo>
                <a:cubicBezTo>
                  <a:pt x="421909" y="123186"/>
                  <a:pt x="421909" y="123186"/>
                  <a:pt x="421909" y="123186"/>
                </a:cubicBezTo>
                <a:lnTo>
                  <a:pt x="425455" y="130030"/>
                </a:lnTo>
                <a:close/>
                <a:moveTo>
                  <a:pt x="393545" y="85546"/>
                </a:moveTo>
                <a:cubicBezTo>
                  <a:pt x="397091" y="88968"/>
                  <a:pt x="400636" y="92390"/>
                  <a:pt x="400636" y="95812"/>
                </a:cubicBezTo>
                <a:cubicBezTo>
                  <a:pt x="404182" y="99233"/>
                  <a:pt x="407727" y="102655"/>
                  <a:pt x="411273" y="106077"/>
                </a:cubicBezTo>
                <a:cubicBezTo>
                  <a:pt x="411273" y="109499"/>
                  <a:pt x="411273" y="109499"/>
                  <a:pt x="411273" y="109499"/>
                </a:cubicBezTo>
                <a:cubicBezTo>
                  <a:pt x="280091" y="236107"/>
                  <a:pt x="280091" y="236107"/>
                  <a:pt x="280091" y="236107"/>
                </a:cubicBezTo>
                <a:cubicBezTo>
                  <a:pt x="248182" y="218998"/>
                  <a:pt x="248182" y="218998"/>
                  <a:pt x="248182" y="218998"/>
                </a:cubicBezTo>
                <a:cubicBezTo>
                  <a:pt x="390000" y="82124"/>
                  <a:pt x="390000" y="82124"/>
                  <a:pt x="390000" y="82124"/>
                </a:cubicBezTo>
                <a:lnTo>
                  <a:pt x="393545" y="85546"/>
                </a:lnTo>
                <a:close/>
                <a:moveTo>
                  <a:pt x="241091" y="17109"/>
                </a:moveTo>
                <a:cubicBezTo>
                  <a:pt x="248182" y="17109"/>
                  <a:pt x="248182" y="17109"/>
                  <a:pt x="248182" y="17109"/>
                </a:cubicBezTo>
                <a:cubicBezTo>
                  <a:pt x="255273" y="17109"/>
                  <a:pt x="265909" y="17109"/>
                  <a:pt x="273000" y="20531"/>
                </a:cubicBezTo>
                <a:cubicBezTo>
                  <a:pt x="283636" y="20531"/>
                  <a:pt x="283636" y="20531"/>
                  <a:pt x="283636" y="20531"/>
                </a:cubicBezTo>
                <a:cubicBezTo>
                  <a:pt x="241091" y="58171"/>
                  <a:pt x="241091" y="58171"/>
                  <a:pt x="241091" y="58171"/>
                </a:cubicBezTo>
                <a:lnTo>
                  <a:pt x="241091" y="17109"/>
                </a:lnTo>
                <a:close/>
                <a:moveTo>
                  <a:pt x="241091" y="82124"/>
                </a:moveTo>
                <a:cubicBezTo>
                  <a:pt x="301364" y="27375"/>
                  <a:pt x="301364" y="27375"/>
                  <a:pt x="301364" y="27375"/>
                </a:cubicBezTo>
                <a:cubicBezTo>
                  <a:pt x="301364" y="27375"/>
                  <a:pt x="301364" y="27375"/>
                  <a:pt x="301364" y="27375"/>
                </a:cubicBezTo>
                <a:cubicBezTo>
                  <a:pt x="312000" y="30797"/>
                  <a:pt x="322636" y="34218"/>
                  <a:pt x="329727" y="37640"/>
                </a:cubicBezTo>
                <a:cubicBezTo>
                  <a:pt x="336818" y="41062"/>
                  <a:pt x="336818" y="41062"/>
                  <a:pt x="336818" y="41062"/>
                </a:cubicBezTo>
                <a:cubicBezTo>
                  <a:pt x="241091" y="130030"/>
                  <a:pt x="241091" y="130030"/>
                  <a:pt x="241091" y="130030"/>
                </a:cubicBezTo>
                <a:lnTo>
                  <a:pt x="241091" y="82124"/>
                </a:lnTo>
                <a:close/>
                <a:moveTo>
                  <a:pt x="241091" y="153983"/>
                </a:moveTo>
                <a:cubicBezTo>
                  <a:pt x="351000" y="47906"/>
                  <a:pt x="351000" y="47906"/>
                  <a:pt x="351000" y="47906"/>
                </a:cubicBezTo>
                <a:cubicBezTo>
                  <a:pt x="354545" y="51328"/>
                  <a:pt x="354545" y="51328"/>
                  <a:pt x="354545" y="51328"/>
                </a:cubicBezTo>
                <a:cubicBezTo>
                  <a:pt x="361636" y="58171"/>
                  <a:pt x="368727" y="61593"/>
                  <a:pt x="375818" y="68437"/>
                </a:cubicBezTo>
                <a:cubicBezTo>
                  <a:pt x="379364" y="71859"/>
                  <a:pt x="379364" y="71859"/>
                  <a:pt x="379364" y="71859"/>
                </a:cubicBezTo>
                <a:cubicBezTo>
                  <a:pt x="241091" y="201889"/>
                  <a:pt x="241091" y="201889"/>
                  <a:pt x="241091" y="201889"/>
                </a:cubicBezTo>
                <a:lnTo>
                  <a:pt x="241091" y="153983"/>
                </a:lnTo>
                <a:close/>
                <a:moveTo>
                  <a:pt x="407727" y="331919"/>
                </a:moveTo>
                <a:cubicBezTo>
                  <a:pt x="400636" y="342184"/>
                  <a:pt x="393545" y="355872"/>
                  <a:pt x="382909" y="362715"/>
                </a:cubicBezTo>
                <a:cubicBezTo>
                  <a:pt x="368727" y="376403"/>
                  <a:pt x="354545" y="386668"/>
                  <a:pt x="336818" y="396934"/>
                </a:cubicBezTo>
                <a:cubicBezTo>
                  <a:pt x="304909" y="414043"/>
                  <a:pt x="269455" y="420887"/>
                  <a:pt x="234000" y="420887"/>
                </a:cubicBezTo>
                <a:cubicBezTo>
                  <a:pt x="216273" y="420887"/>
                  <a:pt x="198545" y="420887"/>
                  <a:pt x="180818" y="414043"/>
                </a:cubicBezTo>
                <a:cubicBezTo>
                  <a:pt x="163091" y="410621"/>
                  <a:pt x="145364" y="403778"/>
                  <a:pt x="127636" y="393512"/>
                </a:cubicBezTo>
                <a:cubicBezTo>
                  <a:pt x="102818" y="379825"/>
                  <a:pt x="81545" y="362715"/>
                  <a:pt x="67364" y="342184"/>
                </a:cubicBezTo>
                <a:cubicBezTo>
                  <a:pt x="49636" y="321653"/>
                  <a:pt x="39000" y="297700"/>
                  <a:pt x="31909" y="270326"/>
                </a:cubicBezTo>
                <a:cubicBezTo>
                  <a:pt x="24818" y="246373"/>
                  <a:pt x="21273" y="218998"/>
                  <a:pt x="24818" y="195045"/>
                </a:cubicBezTo>
                <a:cubicBezTo>
                  <a:pt x="28364" y="167670"/>
                  <a:pt x="39000" y="140296"/>
                  <a:pt x="53182" y="116343"/>
                </a:cubicBezTo>
                <a:cubicBezTo>
                  <a:pt x="60273" y="102655"/>
                  <a:pt x="74455" y="85546"/>
                  <a:pt x="85091" y="75281"/>
                </a:cubicBezTo>
                <a:cubicBezTo>
                  <a:pt x="99273" y="61593"/>
                  <a:pt x="113455" y="51328"/>
                  <a:pt x="131182" y="41062"/>
                </a:cubicBezTo>
                <a:cubicBezTo>
                  <a:pt x="156000" y="27375"/>
                  <a:pt x="187909" y="17109"/>
                  <a:pt x="219818" y="17109"/>
                </a:cubicBezTo>
                <a:cubicBezTo>
                  <a:pt x="226909" y="17109"/>
                  <a:pt x="226909" y="17109"/>
                  <a:pt x="226909" y="17109"/>
                </a:cubicBezTo>
                <a:cubicBezTo>
                  <a:pt x="226909" y="218998"/>
                  <a:pt x="226909" y="218998"/>
                  <a:pt x="226909" y="218998"/>
                </a:cubicBezTo>
                <a:cubicBezTo>
                  <a:pt x="226909" y="222420"/>
                  <a:pt x="226909" y="225842"/>
                  <a:pt x="230455" y="225842"/>
                </a:cubicBezTo>
                <a:cubicBezTo>
                  <a:pt x="411273" y="328497"/>
                  <a:pt x="411273" y="328497"/>
                  <a:pt x="411273" y="328497"/>
                </a:cubicBezTo>
                <a:lnTo>
                  <a:pt x="407727" y="331919"/>
                </a:lnTo>
                <a:close/>
                <a:moveTo>
                  <a:pt x="421909" y="314810"/>
                </a:moveTo>
                <a:cubicBezTo>
                  <a:pt x="390000" y="297700"/>
                  <a:pt x="390000" y="297700"/>
                  <a:pt x="390000" y="297700"/>
                </a:cubicBezTo>
                <a:cubicBezTo>
                  <a:pt x="443182" y="246373"/>
                  <a:pt x="443182" y="246373"/>
                  <a:pt x="443182" y="246373"/>
                </a:cubicBezTo>
                <a:cubicBezTo>
                  <a:pt x="439636" y="263482"/>
                  <a:pt x="439636" y="263482"/>
                  <a:pt x="439636" y="263482"/>
                </a:cubicBezTo>
                <a:cubicBezTo>
                  <a:pt x="436091" y="277169"/>
                  <a:pt x="429000" y="294279"/>
                  <a:pt x="421909" y="307966"/>
                </a:cubicBezTo>
                <a:lnTo>
                  <a:pt x="421909" y="314810"/>
                </a:lnTo>
                <a:close/>
              </a:path>
            </a:pathLst>
          </a:custGeom>
          <a:solidFill>
            <a:schemeClr val="accent4"/>
          </a:solid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grpSp>
        <p:nvGrpSpPr>
          <p:cNvPr id="69" name="组合 68"/>
          <p:cNvGrpSpPr/>
          <p:nvPr/>
        </p:nvGrpSpPr>
        <p:grpSpPr>
          <a:xfrm>
            <a:off x="5476661" y="3710172"/>
            <a:ext cx="468000" cy="468000"/>
            <a:chOff x="4411663" y="304800"/>
            <a:chExt cx="481013" cy="481013"/>
          </a:xfrm>
          <a:solidFill>
            <a:schemeClr val="accent4"/>
          </a:solidFill>
        </p:grpSpPr>
        <p:sp>
          <p:nvSpPr>
            <p:cNvPr id="70" name="Freeform 228"/>
            <p:cNvSpPr/>
            <p:nvPr/>
          </p:nvSpPr>
          <p:spPr>
            <a:xfrm>
              <a:off x="4411663" y="304800"/>
              <a:ext cx="481013" cy="481013"/>
            </a:xfrm>
            <a:custGeom>
              <a:avLst/>
              <a:gdLst/>
              <a:ahLst/>
              <a:cxnLst/>
              <a:rect l="0" t="0" r="r" b="b"/>
              <a:pathLst>
                <a:path w="481013" h="481013">
                  <a:moveTo>
                    <a:pt x="240507" y="0"/>
                  </a:moveTo>
                  <a:cubicBezTo>
                    <a:pt x="108980" y="0"/>
                    <a:pt x="0" y="108980"/>
                    <a:pt x="0" y="240507"/>
                  </a:cubicBezTo>
                  <a:cubicBezTo>
                    <a:pt x="0" y="372033"/>
                    <a:pt x="108980" y="481013"/>
                    <a:pt x="240507" y="481013"/>
                  </a:cubicBezTo>
                  <a:cubicBezTo>
                    <a:pt x="372033" y="481013"/>
                    <a:pt x="481013" y="372033"/>
                    <a:pt x="481013" y="240507"/>
                  </a:cubicBezTo>
                  <a:cubicBezTo>
                    <a:pt x="481013" y="108980"/>
                    <a:pt x="372033" y="0"/>
                    <a:pt x="240507" y="0"/>
                  </a:cubicBezTo>
                  <a:close/>
                  <a:moveTo>
                    <a:pt x="398339" y="398339"/>
                  </a:moveTo>
                  <a:cubicBezTo>
                    <a:pt x="379549" y="417128"/>
                    <a:pt x="353244" y="435918"/>
                    <a:pt x="326939" y="447192"/>
                  </a:cubicBezTo>
                  <a:cubicBezTo>
                    <a:pt x="300633" y="458466"/>
                    <a:pt x="270570" y="462223"/>
                    <a:pt x="240507" y="462223"/>
                  </a:cubicBezTo>
                  <a:cubicBezTo>
                    <a:pt x="210443" y="462223"/>
                    <a:pt x="180380" y="458466"/>
                    <a:pt x="154074" y="447192"/>
                  </a:cubicBezTo>
                  <a:cubicBezTo>
                    <a:pt x="127769" y="435918"/>
                    <a:pt x="101464" y="417128"/>
                    <a:pt x="82674" y="398339"/>
                  </a:cubicBezTo>
                  <a:cubicBezTo>
                    <a:pt x="63885" y="379549"/>
                    <a:pt x="45095" y="353244"/>
                    <a:pt x="33821" y="326939"/>
                  </a:cubicBezTo>
                  <a:cubicBezTo>
                    <a:pt x="22547" y="300633"/>
                    <a:pt x="18790" y="270570"/>
                    <a:pt x="18790" y="240507"/>
                  </a:cubicBezTo>
                  <a:cubicBezTo>
                    <a:pt x="18790" y="210443"/>
                    <a:pt x="22547" y="180380"/>
                    <a:pt x="33821" y="154074"/>
                  </a:cubicBezTo>
                  <a:cubicBezTo>
                    <a:pt x="45095" y="127769"/>
                    <a:pt x="63885" y="101464"/>
                    <a:pt x="82674" y="82674"/>
                  </a:cubicBezTo>
                  <a:cubicBezTo>
                    <a:pt x="101464" y="63885"/>
                    <a:pt x="127769" y="45095"/>
                    <a:pt x="154074" y="33821"/>
                  </a:cubicBezTo>
                  <a:cubicBezTo>
                    <a:pt x="210443" y="11274"/>
                    <a:pt x="270570" y="11274"/>
                    <a:pt x="326939" y="33821"/>
                  </a:cubicBezTo>
                  <a:cubicBezTo>
                    <a:pt x="353244" y="45095"/>
                    <a:pt x="379549" y="63885"/>
                    <a:pt x="398339" y="82674"/>
                  </a:cubicBezTo>
                  <a:cubicBezTo>
                    <a:pt x="417128" y="101464"/>
                    <a:pt x="435918" y="127769"/>
                    <a:pt x="447192" y="154074"/>
                  </a:cubicBezTo>
                  <a:cubicBezTo>
                    <a:pt x="458466" y="180380"/>
                    <a:pt x="462223" y="210443"/>
                    <a:pt x="462223" y="240507"/>
                  </a:cubicBezTo>
                  <a:cubicBezTo>
                    <a:pt x="462223" y="270570"/>
                    <a:pt x="458466" y="300633"/>
                    <a:pt x="447192" y="326939"/>
                  </a:cubicBezTo>
                  <a:cubicBezTo>
                    <a:pt x="435918" y="353244"/>
                    <a:pt x="420886" y="379549"/>
                    <a:pt x="398339" y="398339"/>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71" name="Oval 229"/>
            <p:cNvSpPr/>
            <p:nvPr/>
          </p:nvSpPr>
          <p:spPr>
            <a:xfrm>
              <a:off x="4637088" y="530225"/>
              <a:ext cx="30163" cy="30163"/>
            </a:xfrm>
            <a:prstGeom prst="ellipse">
              <a:avLst/>
            </a:pr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72" name="Freeform 230"/>
            <p:cNvSpPr/>
            <p:nvPr/>
          </p:nvSpPr>
          <p:spPr>
            <a:xfrm>
              <a:off x="4576763" y="381000"/>
              <a:ext cx="150813" cy="330200"/>
            </a:xfrm>
            <a:custGeom>
              <a:avLst/>
              <a:gdLst/>
              <a:ahLst/>
              <a:cxnLst/>
              <a:rect l="0" t="0" r="r" b="b"/>
              <a:pathLst>
                <a:path w="150813" h="330200">
                  <a:moveTo>
                    <a:pt x="150813" y="161348"/>
                  </a:moveTo>
                  <a:cubicBezTo>
                    <a:pt x="150813" y="161348"/>
                    <a:pt x="150813" y="161348"/>
                    <a:pt x="150813" y="161348"/>
                  </a:cubicBezTo>
                  <a:cubicBezTo>
                    <a:pt x="82947" y="7505"/>
                    <a:pt x="82947" y="7505"/>
                    <a:pt x="82947" y="7505"/>
                  </a:cubicBezTo>
                  <a:cubicBezTo>
                    <a:pt x="79177" y="0"/>
                    <a:pt x="71636" y="0"/>
                    <a:pt x="67866" y="7505"/>
                  </a:cubicBezTo>
                  <a:cubicBezTo>
                    <a:pt x="0" y="161348"/>
                    <a:pt x="0" y="161348"/>
                    <a:pt x="0" y="161348"/>
                  </a:cubicBezTo>
                  <a:cubicBezTo>
                    <a:pt x="0" y="161348"/>
                    <a:pt x="0" y="165100"/>
                    <a:pt x="0" y="165100"/>
                  </a:cubicBezTo>
                  <a:cubicBezTo>
                    <a:pt x="0" y="165100"/>
                    <a:pt x="0" y="168852"/>
                    <a:pt x="0" y="168852"/>
                  </a:cubicBezTo>
                  <a:cubicBezTo>
                    <a:pt x="0" y="168852"/>
                    <a:pt x="0" y="168852"/>
                    <a:pt x="0" y="168852"/>
                  </a:cubicBezTo>
                  <a:cubicBezTo>
                    <a:pt x="67866" y="322695"/>
                    <a:pt x="67866" y="322695"/>
                    <a:pt x="67866" y="322695"/>
                  </a:cubicBezTo>
                  <a:cubicBezTo>
                    <a:pt x="71636" y="330200"/>
                    <a:pt x="79177" y="330200"/>
                    <a:pt x="82947" y="322695"/>
                  </a:cubicBezTo>
                  <a:cubicBezTo>
                    <a:pt x="150813" y="168852"/>
                    <a:pt x="150813" y="168852"/>
                    <a:pt x="150813" y="168852"/>
                  </a:cubicBezTo>
                  <a:cubicBezTo>
                    <a:pt x="150813" y="168852"/>
                    <a:pt x="150813" y="165100"/>
                    <a:pt x="150813" y="165100"/>
                  </a:cubicBezTo>
                  <a:cubicBezTo>
                    <a:pt x="150813" y="165100"/>
                    <a:pt x="150813" y="165100"/>
                    <a:pt x="150813" y="165100"/>
                  </a:cubicBezTo>
                  <a:cubicBezTo>
                    <a:pt x="150813" y="165100"/>
                    <a:pt x="150813" y="165100"/>
                    <a:pt x="150813" y="165100"/>
                  </a:cubicBezTo>
                  <a:cubicBezTo>
                    <a:pt x="150813" y="165100"/>
                    <a:pt x="150813" y="161348"/>
                    <a:pt x="150813" y="161348"/>
                  </a:cubicBezTo>
                  <a:close/>
                  <a:moveTo>
                    <a:pt x="75407" y="300182"/>
                  </a:moveTo>
                  <a:cubicBezTo>
                    <a:pt x="15081" y="165100"/>
                    <a:pt x="15081" y="165100"/>
                    <a:pt x="15081" y="165100"/>
                  </a:cubicBezTo>
                  <a:cubicBezTo>
                    <a:pt x="75407" y="33770"/>
                    <a:pt x="75407" y="33770"/>
                    <a:pt x="75407" y="33770"/>
                  </a:cubicBezTo>
                  <a:cubicBezTo>
                    <a:pt x="135732" y="165100"/>
                    <a:pt x="135732" y="165100"/>
                    <a:pt x="135732" y="165100"/>
                  </a:cubicBezTo>
                  <a:lnTo>
                    <a:pt x="75407" y="300182"/>
                  </a:ln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grpSp>
      <p:sp>
        <p:nvSpPr>
          <p:cNvPr id="45" name="文本框 44"/>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sz="3600" b="1">
                <a:solidFill>
                  <a:schemeClr val="bg1"/>
                </a:solidFill>
              </a:rPr>
              <a:t>4</a:t>
            </a:r>
            <a:endParaRPr lang="zh-CN" sz="3600" b="1">
              <a:solidFill>
                <a:schemeClr val="bg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11"/>
            <a:ext cx="5428252" cy="1203617"/>
            <a:chOff x="5181690" y="2820871"/>
            <a:chExt cx="3446492" cy="847861"/>
          </a:xfrm>
        </p:grpSpPr>
        <p:sp>
          <p:nvSpPr>
            <p:cNvPr id="4" name="椭圆 3"/>
            <p:cNvSpPr/>
            <p:nvPr/>
          </p:nvSpPr>
          <p:spPr>
            <a:xfrm>
              <a:off x="5181690" y="2820871"/>
              <a:ext cx="550893" cy="550893"/>
            </a:xfrm>
            <a:prstGeom prst="ellipse">
              <a:avLst/>
            </a:prstGeom>
            <a:solidFill>
              <a:schemeClr val="accent4"/>
            </a:solidFill>
            <a:ln>
              <a:noFill/>
            </a:ln>
          </p:spPr>
          <p:txBody>
            <a:bodyPr anchor="ctr"/>
            <a:lstStyle/>
            <a:p>
              <a:pPr algn="ctr"/>
              <a:r>
                <a:rPr lang="en-US" altLang="zh-CN" sz="4400" dirty="0">
                  <a:solidFill>
                    <a:schemeClr val="lt1"/>
                  </a:solidFill>
                </a:rPr>
                <a:t>4</a:t>
              </a:r>
              <a:endParaRPr lang="zh-CN" sz="4400" dirty="0">
                <a:solidFill>
                  <a:schemeClr val="lt1"/>
                </a:solidFill>
                <a:latin typeface="Century Gothic"/>
              </a:endParaRPr>
            </a:p>
          </p:txBody>
        </p:sp>
        <p:sp>
          <p:nvSpPr>
            <p:cNvPr id="8" name="文本框 7"/>
            <p:cNvSpPr txBox="1"/>
            <p:nvPr/>
          </p:nvSpPr>
          <p:spPr>
            <a:xfrm>
              <a:off x="5988603" y="2888229"/>
              <a:ext cx="2639579" cy="780503"/>
            </a:xfrm>
            <a:prstGeom prst="rect">
              <a:avLst/>
            </a:prstGeom>
            <a:noFill/>
          </p:spPr>
          <p:txBody>
            <a:bodyPr wrap="square" lIns="0" tIns="0" rIns="0" bIns="0">
              <a:spAutoFit/>
            </a:bodyPr>
            <a:lstStyle/>
            <a:p>
              <a:r>
                <a:rPr lang="zh-CN" altLang="en-US" sz="3600" b="1" dirty="0">
                  <a:latin typeface="微软雅黑"/>
                </a:rPr>
                <a:t>部署环境与实际应用</a:t>
              </a:r>
              <a:endParaRPr lang="zh-CN" altLang="zh-CN" sz="3600" b="1" dirty="0">
                <a:latin typeface="微软雅黑"/>
              </a:endParaRPr>
            </a:p>
            <a:p>
              <a:endParaRPr lang="zh-CN" sz="3600" b="1" spc="300" dirty="0">
                <a:solidFill>
                  <a:schemeClr val="accent3"/>
                </a:solidFill>
              </a:endParaRPr>
            </a:p>
          </p:txBody>
        </p:sp>
      </p:grpSp>
    </p:spTree>
    <p:extLst>
      <p:ext uri="{BB962C8B-B14F-4D97-AF65-F5344CB8AC3E}">
        <p14:creationId xmlns:p14="http://schemas.microsoft.com/office/powerpoint/2010/main" val="2713340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sz="2800" b="1" dirty="0">
                <a:latin typeface="微软雅黑"/>
              </a:rPr>
              <a:t>部署环境</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4</a:t>
            </a:r>
            <a:endParaRPr lang="zh-CN" sz="3600" b="1" dirty="0">
              <a:solidFill>
                <a:schemeClr val="bg1"/>
              </a:solidFill>
            </a:endParaRPr>
          </a:p>
        </p:txBody>
      </p:sp>
      <p:sp>
        <p:nvSpPr>
          <p:cNvPr id="11" name="内容占位符 1"/>
          <p:cNvSpPr txBox="1"/>
          <p:nvPr/>
        </p:nvSpPr>
        <p:spPr>
          <a:xfrm>
            <a:off x="1371600" y="1700197"/>
            <a:ext cx="9044353" cy="3966307"/>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zh-CN" altLang="en-US" sz="1600" dirty="0">
                <a:solidFill>
                  <a:srgbClr val="000000"/>
                </a:solidFill>
              </a:rPr>
              <a:t>本文的主要功能在</a:t>
            </a:r>
            <a:r>
              <a:rPr lang="en-US" altLang="zh-CN" sz="1600" dirty="0">
                <a:solidFill>
                  <a:srgbClr val="000000"/>
                </a:solidFill>
              </a:rPr>
              <a:t>python</a:t>
            </a:r>
            <a:r>
              <a:rPr lang="zh-CN" altLang="en-US" sz="1600" dirty="0">
                <a:solidFill>
                  <a:srgbClr val="000000"/>
                </a:solidFill>
              </a:rPr>
              <a:t>上实现，采用服务器</a:t>
            </a:r>
            <a:r>
              <a:rPr lang="en-US" altLang="zh-CN" sz="1600" dirty="0">
                <a:solidFill>
                  <a:srgbClr val="000000"/>
                </a:solidFill>
              </a:rPr>
              <a:t>-</a:t>
            </a:r>
            <a:r>
              <a:rPr lang="zh-CN" altLang="en-US" sz="1600" dirty="0">
                <a:solidFill>
                  <a:srgbClr val="000000"/>
                </a:solidFill>
              </a:rPr>
              <a:t>客户端的模式完成用户认证的应用，手机端采集数据并上传，服务器完成分析返回结果。系统实施步骤如下：</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dirty="0">
                <a:solidFill>
                  <a:srgbClr val="000000"/>
                </a:solidFill>
              </a:rPr>
              <a:t>第一步，采集</a:t>
            </a:r>
            <a:r>
              <a:rPr lang="en-US" altLang="zh-CN" sz="1600" dirty="0">
                <a:solidFill>
                  <a:srgbClr val="000000"/>
                </a:solidFill>
              </a:rPr>
              <a:t>70</a:t>
            </a:r>
            <a:r>
              <a:rPr lang="zh-CN" altLang="en-US" sz="1600" dirty="0">
                <a:solidFill>
                  <a:srgbClr val="000000"/>
                </a:solidFill>
              </a:rPr>
              <a:t>个合法用户心波进行配置文件的生成</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dirty="0">
                <a:solidFill>
                  <a:srgbClr val="000000"/>
                </a:solidFill>
              </a:rPr>
              <a:t>第二步，采集合法用户和非法用户的数据作为正负样例阈值优化和周期选择。</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dirty="0">
                <a:solidFill>
                  <a:srgbClr val="000000"/>
                </a:solidFill>
              </a:rPr>
              <a:t>第三步，开启服务器，接收手机端采集的视频分析并返回结果</a:t>
            </a: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r>
              <a:rPr lang="en-US" altLang="zh-CN" sz="1600" dirty="0">
                <a:solidFill>
                  <a:srgbClr val="000000"/>
                </a:solidFill>
              </a:rPr>
              <a:t>Python</a:t>
            </a:r>
            <a:r>
              <a:rPr lang="zh-CN" altLang="en-US" sz="1600" dirty="0">
                <a:solidFill>
                  <a:srgbClr val="000000"/>
                </a:solidFill>
              </a:rPr>
              <a:t>版本：</a:t>
            </a:r>
            <a:r>
              <a:rPr lang="en-US" altLang="zh-CN" sz="1600" dirty="0">
                <a:solidFill>
                  <a:srgbClr val="000000"/>
                </a:solidFill>
              </a:rPr>
              <a:t>3.10.4</a:t>
            </a:r>
          </a:p>
          <a:p>
            <a:pPr marL="0" lvl="0" indent="0" algn="l" defTabSz="914400">
              <a:lnSpc>
                <a:spcPct val="120000"/>
              </a:lnSpc>
              <a:spcBef>
                <a:spcPts val="1000"/>
              </a:spcBef>
              <a:spcAft>
                <a:spcPts val="0"/>
              </a:spcAft>
              <a:buFont typeface="Arial" charset="0"/>
              <a:buNone/>
            </a:pPr>
            <a:r>
              <a:rPr lang="zh-CN" altLang="en-US" sz="1600" dirty="0">
                <a:solidFill>
                  <a:srgbClr val="000000"/>
                </a:solidFill>
              </a:rPr>
              <a:t>使用的</a:t>
            </a:r>
            <a:r>
              <a:rPr lang="en-US" altLang="zh-CN" sz="1600" dirty="0">
                <a:solidFill>
                  <a:srgbClr val="000000"/>
                </a:solidFill>
              </a:rPr>
              <a:t>python</a:t>
            </a:r>
            <a:r>
              <a:rPr lang="zh-CN" altLang="en-US" sz="1600" dirty="0">
                <a:solidFill>
                  <a:srgbClr val="000000"/>
                </a:solidFill>
              </a:rPr>
              <a:t>主要相关库：</a:t>
            </a:r>
            <a:r>
              <a:rPr lang="en-US" altLang="zh-CN" sz="1600" dirty="0">
                <a:solidFill>
                  <a:srgbClr val="000000"/>
                </a:solidFill>
              </a:rPr>
              <a:t>pytorch,numpy,pandas,cv2</a:t>
            </a:r>
          </a:p>
          <a:p>
            <a:pPr marL="0" lvl="0" indent="0" algn="l" defTabSz="914400">
              <a:lnSpc>
                <a:spcPct val="120000"/>
              </a:lnSpc>
              <a:spcBef>
                <a:spcPts val="1000"/>
              </a:spcBef>
              <a:spcAft>
                <a:spcPts val="0"/>
              </a:spcAft>
              <a:buFont typeface="Arial" charset="0"/>
              <a:buNone/>
            </a:pPr>
            <a:r>
              <a:rPr lang="en-US" altLang="zh-CN" sz="1600" dirty="0">
                <a:solidFill>
                  <a:srgbClr val="000000"/>
                </a:solidFill>
              </a:rPr>
              <a:t>Android</a:t>
            </a:r>
            <a:r>
              <a:rPr lang="zh-CN" altLang="en-US" sz="1600" dirty="0">
                <a:solidFill>
                  <a:srgbClr val="000000"/>
                </a:solidFill>
              </a:rPr>
              <a:t>端使用语言：</a:t>
            </a:r>
            <a:r>
              <a:rPr lang="en-US" altLang="zh-CN" sz="1600" dirty="0">
                <a:solidFill>
                  <a:srgbClr val="000000"/>
                </a:solidFill>
              </a:rPr>
              <a:t>Kotlin</a:t>
            </a:r>
          </a:p>
          <a:p>
            <a:pPr marL="0" lvl="0" indent="0" algn="l" defTabSz="914400">
              <a:lnSpc>
                <a:spcPct val="120000"/>
              </a:lnSpc>
              <a:spcBef>
                <a:spcPts val="1000"/>
              </a:spcBef>
              <a:spcAft>
                <a:spcPts val="0"/>
              </a:spcAft>
              <a:buFont typeface="Arial" charset="0"/>
              <a:buNone/>
            </a:pPr>
            <a:r>
              <a:rPr lang="en-US" altLang="zh-CN" sz="1600" dirty="0">
                <a:solidFill>
                  <a:srgbClr val="000000"/>
                </a:solidFill>
              </a:rPr>
              <a:t>Android SDK</a:t>
            </a:r>
            <a:r>
              <a:rPr lang="zh-CN" altLang="en-US" sz="1600" dirty="0">
                <a:solidFill>
                  <a:srgbClr val="000000"/>
                </a:solidFill>
              </a:rPr>
              <a:t>版本：</a:t>
            </a:r>
            <a:r>
              <a:rPr lang="en-US" altLang="zh-CN" sz="1600" dirty="0">
                <a:solidFill>
                  <a:srgbClr val="000000"/>
                </a:solidFill>
              </a:rPr>
              <a:t>30(API:30 Android11.0(R))</a:t>
            </a:r>
          </a:p>
          <a:p>
            <a:pPr marL="0" lvl="0" indent="0" algn="l" defTabSz="914400">
              <a:lnSpc>
                <a:spcPct val="120000"/>
              </a:lnSpc>
              <a:spcBef>
                <a:spcPts val="1000"/>
              </a:spcBef>
              <a:spcAft>
                <a:spcPts val="0"/>
              </a:spcAft>
              <a:buFont typeface="Arial" charset="0"/>
              <a:buNone/>
            </a:pPr>
            <a:r>
              <a:rPr lang="zh-CN" altLang="en-US" sz="1600" dirty="0">
                <a:solidFill>
                  <a:srgbClr val="000000"/>
                </a:solidFill>
              </a:rPr>
              <a:t>使用的</a:t>
            </a:r>
            <a:r>
              <a:rPr lang="en-US" altLang="zh-CN" sz="1600" dirty="0">
                <a:solidFill>
                  <a:srgbClr val="000000"/>
                </a:solidFill>
              </a:rPr>
              <a:t>Android</a:t>
            </a:r>
            <a:r>
              <a:rPr lang="zh-CN" altLang="en-US" sz="1600" dirty="0">
                <a:solidFill>
                  <a:srgbClr val="000000"/>
                </a:solidFill>
              </a:rPr>
              <a:t>主要框架：</a:t>
            </a:r>
            <a:r>
              <a:rPr lang="en-US" altLang="zh-CN" sz="1600" dirty="0">
                <a:solidFill>
                  <a:srgbClr val="000000"/>
                </a:solidFill>
              </a:rPr>
              <a:t>Jetpack</a:t>
            </a:r>
            <a:r>
              <a:rPr lang="zh-CN" altLang="en-US" sz="1600" dirty="0">
                <a:solidFill>
                  <a:srgbClr val="000000"/>
                </a:solidFill>
              </a:rPr>
              <a:t>的</a:t>
            </a:r>
            <a:r>
              <a:rPr lang="en-US" altLang="zh-CN" sz="1600" dirty="0" err="1">
                <a:solidFill>
                  <a:srgbClr val="000000"/>
                </a:solidFill>
              </a:rPr>
              <a:t>CameraX</a:t>
            </a: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Tree>
    <p:extLst>
      <p:ext uri="{BB962C8B-B14F-4D97-AF65-F5344CB8AC3E}">
        <p14:creationId xmlns:p14="http://schemas.microsoft.com/office/powerpoint/2010/main" val="2620380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sz="2800" b="1" dirty="0">
                <a:latin typeface="微软雅黑"/>
              </a:rPr>
              <a:t>实际应用</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4</a:t>
            </a:r>
            <a:endParaRPr lang="zh-CN" sz="3600" b="1" dirty="0">
              <a:solidFill>
                <a:schemeClr val="bg1"/>
              </a:solidFill>
            </a:endParaRPr>
          </a:p>
        </p:txBody>
      </p:sp>
      <p:sp>
        <p:nvSpPr>
          <p:cNvPr id="11" name="内容占位符 1"/>
          <p:cNvSpPr txBox="1"/>
          <p:nvPr/>
        </p:nvSpPr>
        <p:spPr>
          <a:xfrm>
            <a:off x="1371600" y="1700197"/>
            <a:ext cx="4835769" cy="3966307"/>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zh-CN" altLang="en-US" sz="1600" b="1" dirty="0">
                <a:solidFill>
                  <a:srgbClr val="000000"/>
                </a:solidFill>
              </a:rPr>
              <a:t>开启服务器，接收客户端消息并处理返回</a:t>
            </a: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pic>
        <p:nvPicPr>
          <p:cNvPr id="4" name="图片 3">
            <a:extLst>
              <a:ext uri="{FF2B5EF4-FFF2-40B4-BE49-F238E27FC236}">
                <a16:creationId xmlns:a16="http://schemas.microsoft.com/office/drawing/2014/main" id="{B778F6AF-DF1A-BD39-7AE5-67D9C26BA463}"/>
              </a:ext>
            </a:extLst>
          </p:cNvPr>
          <p:cNvPicPr>
            <a:picLocks noChangeAspect="1"/>
          </p:cNvPicPr>
          <p:nvPr/>
        </p:nvPicPr>
        <p:blipFill>
          <a:blip r:embed="rId3"/>
          <a:stretch>
            <a:fillRect/>
          </a:stretch>
        </p:blipFill>
        <p:spPr>
          <a:xfrm>
            <a:off x="1299308" y="2069101"/>
            <a:ext cx="6241164" cy="3900728"/>
          </a:xfrm>
          <a:prstGeom prst="rect">
            <a:avLst/>
          </a:prstGeom>
        </p:spPr>
      </p:pic>
    </p:spTree>
    <p:extLst>
      <p:ext uri="{BB962C8B-B14F-4D97-AF65-F5344CB8AC3E}">
        <p14:creationId xmlns:p14="http://schemas.microsoft.com/office/powerpoint/2010/main" val="3272793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毕业设计内容与任务介绍</a:t>
            </a:r>
            <a:endParaRPr lang="zh-CN" dirty="0"/>
          </a:p>
        </p:txBody>
      </p:sp>
      <p:sp>
        <p:nvSpPr>
          <p:cNvPr id="14" name="文本框 13"/>
          <p:cNvSpPr txBox="1"/>
          <p:nvPr/>
        </p:nvSpPr>
        <p:spPr>
          <a:xfrm>
            <a:off x="660399" y="1439682"/>
            <a:ext cx="2853509" cy="619744"/>
          </a:xfrm>
          <a:prstGeom prst="roundRect">
            <a:avLst/>
          </a:prstGeom>
          <a:solidFill>
            <a:schemeClr val="accent1"/>
          </a:solidFill>
        </p:spPr>
        <p:txBody>
          <a:bodyPr wrap="square" lIns="0" tIns="0" rIns="0" bIns="0" anchor="ctr" anchorCtr="0"/>
          <a:lstStyle/>
          <a:p>
            <a:pPr marL="0" lvl="0" indent="0" algn="ctr" defTabSz="914400">
              <a:lnSpc>
                <a:spcPct val="130000"/>
              </a:lnSpc>
              <a:spcBef>
                <a:spcPts val="0"/>
              </a:spcBef>
              <a:spcAft>
                <a:spcPts val="0"/>
              </a:spcAft>
              <a:buNone/>
            </a:pPr>
            <a:r>
              <a:rPr lang="zh-CN" altLang="en-US" sz="2800" b="1" i="0" u="none" strike="noStrike" kern="0" spc="300" baseline="0" dirty="0">
                <a:solidFill>
                  <a:srgbClr val="FFFFFF"/>
                </a:solidFill>
                <a:latin typeface="微软雅黑"/>
                <a:ea typeface="微软雅黑"/>
              </a:rPr>
              <a:t>题目内容</a:t>
            </a:r>
            <a:endParaRPr lang="zh-CN" sz="2800" b="1" i="0" u="none" strike="noStrike" kern="0" spc="300" baseline="0" dirty="0">
              <a:solidFill>
                <a:srgbClr val="FFFFFF"/>
              </a:solidFill>
              <a:latin typeface="微软雅黑"/>
              <a:ea typeface="微软雅黑"/>
            </a:endParaRPr>
          </a:p>
        </p:txBody>
      </p:sp>
      <p:sp>
        <p:nvSpPr>
          <p:cNvPr id="19" name="文本框 18"/>
          <p:cNvSpPr txBox="1"/>
          <p:nvPr/>
        </p:nvSpPr>
        <p:spPr>
          <a:xfrm>
            <a:off x="660399" y="3068708"/>
            <a:ext cx="2853509" cy="619744"/>
          </a:xfrm>
          <a:prstGeom prst="roundRect">
            <a:avLst/>
          </a:prstGeom>
          <a:solidFill>
            <a:schemeClr val="accent4"/>
          </a:solidFill>
        </p:spPr>
        <p:txBody>
          <a:bodyPr wrap="square" lIns="0" tIns="0" rIns="0" bIns="0" anchor="ctr" anchorCtr="0"/>
          <a:lstStyle/>
          <a:p>
            <a:pPr marL="0" lvl="0" indent="0" algn="ctr" defTabSz="914400">
              <a:lnSpc>
                <a:spcPct val="130000"/>
              </a:lnSpc>
              <a:spcBef>
                <a:spcPts val="0"/>
              </a:spcBef>
              <a:spcAft>
                <a:spcPts val="0"/>
              </a:spcAft>
              <a:buNone/>
            </a:pPr>
            <a:r>
              <a:rPr lang="zh-CN" altLang="en-US" sz="2800" b="1" kern="0" spc="300" dirty="0">
                <a:solidFill>
                  <a:srgbClr val="FFFFFF"/>
                </a:solidFill>
                <a:latin typeface="微软雅黑"/>
              </a:rPr>
              <a:t>任务介绍</a:t>
            </a:r>
            <a:endParaRPr lang="zh-CN" sz="2800" b="1" i="0" u="none" strike="noStrike" kern="0" spc="300" baseline="0" dirty="0">
              <a:solidFill>
                <a:srgbClr val="FFFFFF"/>
              </a:solidFill>
              <a:latin typeface="微软雅黑"/>
              <a:ea typeface="微软雅黑"/>
            </a:endParaRPr>
          </a:p>
        </p:txBody>
      </p:sp>
      <p:sp>
        <p:nvSpPr>
          <p:cNvPr id="20" name="文本框 19"/>
          <p:cNvSpPr txBox="1"/>
          <p:nvPr/>
        </p:nvSpPr>
        <p:spPr>
          <a:xfrm>
            <a:off x="660400" y="2217236"/>
            <a:ext cx="10858500" cy="1161344"/>
          </a:xfrm>
          <a:prstGeom prst="rect">
            <a:avLst/>
          </a:prstGeom>
          <a:noFill/>
        </p:spPr>
        <p:txBody>
          <a:bodyPr wrap="square" lIns="0" tIns="0" rIns="0" bIns="0">
            <a:spAutoFit/>
          </a:bodyPr>
          <a:lstStyle/>
          <a:p>
            <a:pPr algn="just">
              <a:lnSpc>
                <a:spcPct val="130000"/>
              </a:lnSpc>
              <a:spcBef>
                <a:spcPts val="0"/>
              </a:spcBef>
              <a:spcAft>
                <a:spcPts val="0"/>
              </a:spcAft>
            </a:pPr>
            <a:r>
              <a:rPr lang="zh-CN" altLang="zh-CN" sz="2000" dirty="0">
                <a:effectLst/>
                <a:latin typeface="+mn-ea"/>
                <a:ea typeface="+mn-ea"/>
                <a:cs typeface="宋体" panose="02010600030101010101" pitchFamily="2" charset="-122"/>
              </a:rPr>
              <a:t>利用智能手机的内置摄像头获取用户指尖按压的视频</a:t>
            </a:r>
            <a:r>
              <a:rPr lang="zh-CN" altLang="en-US" sz="2000" dirty="0">
                <a:latin typeface="+mn-ea"/>
                <a:ea typeface="+mn-ea"/>
                <a:cs typeface="宋体" panose="02010600030101010101" pitchFamily="2" charset="-122"/>
              </a:rPr>
              <a:t>流</a:t>
            </a:r>
            <a:r>
              <a:rPr lang="zh-CN" altLang="zh-CN" sz="2000" dirty="0">
                <a:effectLst/>
                <a:latin typeface="+mn-ea"/>
                <a:ea typeface="+mn-ea"/>
                <a:cs typeface="宋体" panose="02010600030101010101" pitchFamily="2" charset="-122"/>
              </a:rPr>
              <a:t>，并提取用户独特的心脏生物特征进行认证。</a:t>
            </a:r>
            <a:endParaRPr lang="en-US" altLang="zh-CN" sz="2000" dirty="0">
              <a:effectLst/>
              <a:latin typeface="+mn-ea"/>
              <a:ea typeface="+mn-ea"/>
              <a:cs typeface="宋体" panose="02010600030101010101" pitchFamily="2" charset="-122"/>
            </a:endParaRPr>
          </a:p>
          <a:p>
            <a:pPr algn="just">
              <a:lnSpc>
                <a:spcPct val="130000"/>
              </a:lnSpc>
              <a:spcBef>
                <a:spcPts val="0"/>
              </a:spcBef>
              <a:spcAft>
                <a:spcPts val="0"/>
              </a:spcAft>
            </a:pPr>
            <a:endParaRPr lang="zh-CN" sz="2000" spc="300" dirty="0">
              <a:solidFill>
                <a:srgbClr val="000000">
                  <a:lumMod val="85000"/>
                  <a:lumOff val="15000"/>
                </a:srgbClr>
              </a:solidFill>
              <a:latin typeface="微软雅黑"/>
              <a:ea typeface="微软雅黑"/>
            </a:endParaRPr>
          </a:p>
        </p:txBody>
      </p:sp>
      <p:sp>
        <p:nvSpPr>
          <p:cNvPr id="21" name="文本框 20"/>
          <p:cNvSpPr txBox="1"/>
          <p:nvPr/>
        </p:nvSpPr>
        <p:spPr>
          <a:xfrm>
            <a:off x="666750" y="3956893"/>
            <a:ext cx="10858500" cy="2223173"/>
          </a:xfrm>
          <a:prstGeom prst="rect">
            <a:avLst/>
          </a:prstGeom>
          <a:noFill/>
        </p:spPr>
        <p:txBody>
          <a:bodyPr wrap="square" lIns="0" tIns="0" rIns="0" bIns="0">
            <a:spAutoFit/>
          </a:bodyPr>
          <a:lstStyle/>
          <a:p>
            <a:pPr marL="0" lvl="0" indent="0" algn="l" defTabSz="914400">
              <a:lnSpc>
                <a:spcPct val="120000"/>
              </a:lnSpc>
              <a:spcBef>
                <a:spcPts val="1000"/>
              </a:spcBef>
              <a:spcAft>
                <a:spcPts val="0"/>
              </a:spcAft>
              <a:buFont typeface="Arial" charset="0"/>
              <a:buNone/>
            </a:pPr>
            <a:r>
              <a:rPr lang="en-US" altLang="zh-CN" sz="2000" dirty="0">
                <a:latin typeface="+mn-ea"/>
                <a:ea typeface="+mn-ea"/>
              </a:rPr>
              <a:t>1</a:t>
            </a:r>
            <a:r>
              <a:rPr lang="zh-CN" altLang="zh-CN" sz="2000" dirty="0">
                <a:latin typeface="+mn-ea"/>
                <a:ea typeface="+mn-ea"/>
              </a:rPr>
              <a:t>、了解相关应用领域背景知识，了解国内外</a:t>
            </a:r>
            <a:r>
              <a:rPr lang="zh-CN" altLang="en-US" sz="2000" dirty="0">
                <a:latin typeface="+mn-ea"/>
                <a:ea typeface="+mn-ea"/>
              </a:rPr>
              <a:t>研究现状</a:t>
            </a:r>
            <a:endParaRPr lang="en-US" altLang="zh-CN" sz="2000" dirty="0">
              <a:latin typeface="+mn-ea"/>
              <a:ea typeface="+mn-ea"/>
            </a:endParaRPr>
          </a:p>
          <a:p>
            <a:pPr marL="0" lvl="0" indent="0" algn="l" defTabSz="914400">
              <a:lnSpc>
                <a:spcPct val="120000"/>
              </a:lnSpc>
              <a:spcBef>
                <a:spcPts val="1000"/>
              </a:spcBef>
              <a:spcAft>
                <a:spcPts val="0"/>
              </a:spcAft>
              <a:buFont typeface="Arial" charset="0"/>
              <a:buNone/>
            </a:pPr>
            <a:r>
              <a:rPr lang="en-US" altLang="zh-CN" sz="2000" dirty="0">
                <a:latin typeface="+mn-ea"/>
                <a:ea typeface="+mn-ea"/>
              </a:rPr>
              <a:t>2</a:t>
            </a:r>
            <a:r>
              <a:rPr lang="zh-CN" altLang="zh-CN" sz="2000" dirty="0">
                <a:latin typeface="+mn-ea"/>
                <a:ea typeface="+mn-ea"/>
              </a:rPr>
              <a:t>、阅读国内外文献和自学相关知识</a:t>
            </a:r>
            <a:r>
              <a:rPr lang="zh-CN" altLang="en-US" sz="2000" dirty="0">
                <a:latin typeface="+mn-ea"/>
                <a:ea typeface="+mn-ea"/>
              </a:rPr>
              <a:t>，</a:t>
            </a:r>
            <a:r>
              <a:rPr lang="zh-CN" altLang="zh-CN" sz="2000" dirty="0">
                <a:latin typeface="+mn-ea"/>
                <a:ea typeface="+mn-ea"/>
              </a:rPr>
              <a:t>调研常用的几种认证方式及它们的优缺点</a:t>
            </a:r>
            <a:endParaRPr lang="en-US" altLang="zh-CN" sz="2000" dirty="0">
              <a:latin typeface="+mn-ea"/>
              <a:ea typeface="+mn-ea"/>
            </a:endParaRPr>
          </a:p>
          <a:p>
            <a:pPr marL="0" lvl="0" indent="0" algn="l" defTabSz="914400">
              <a:lnSpc>
                <a:spcPct val="120000"/>
              </a:lnSpc>
              <a:spcBef>
                <a:spcPts val="1000"/>
              </a:spcBef>
              <a:spcAft>
                <a:spcPts val="0"/>
              </a:spcAft>
              <a:buFont typeface="Arial" charset="0"/>
              <a:buNone/>
            </a:pPr>
            <a:r>
              <a:rPr lang="en-US" altLang="zh-CN" sz="2000" dirty="0">
                <a:latin typeface="+mn-ea"/>
                <a:ea typeface="+mn-ea"/>
              </a:rPr>
              <a:t>3</a:t>
            </a:r>
            <a:r>
              <a:rPr lang="zh-CN" altLang="zh-CN" sz="2000" dirty="0">
                <a:latin typeface="+mn-ea"/>
                <a:ea typeface="+mn-ea"/>
              </a:rPr>
              <a:t>、</a:t>
            </a:r>
            <a:r>
              <a:rPr lang="zh-CN" altLang="en-US" sz="2000" dirty="0">
                <a:latin typeface="+mn-ea"/>
                <a:ea typeface="+mn-ea"/>
              </a:rPr>
              <a:t>提取人体心脏生物特征</a:t>
            </a:r>
            <a:endParaRPr lang="en-US" altLang="zh-CN" sz="2000" dirty="0">
              <a:latin typeface="+mn-ea"/>
              <a:ea typeface="+mn-ea"/>
            </a:endParaRPr>
          </a:p>
          <a:p>
            <a:pPr marL="0" lvl="0" indent="0" algn="l" defTabSz="914400">
              <a:lnSpc>
                <a:spcPct val="120000"/>
              </a:lnSpc>
              <a:spcBef>
                <a:spcPts val="1000"/>
              </a:spcBef>
              <a:spcAft>
                <a:spcPts val="0"/>
              </a:spcAft>
              <a:buFont typeface="Arial" charset="0"/>
              <a:buNone/>
            </a:pPr>
            <a:r>
              <a:rPr lang="en-US" altLang="zh-CN" sz="2000" dirty="0">
                <a:latin typeface="+mn-ea"/>
                <a:ea typeface="+mn-ea"/>
              </a:rPr>
              <a:t>4</a:t>
            </a:r>
            <a:r>
              <a:rPr lang="zh-CN" altLang="zh-CN" sz="2000" dirty="0">
                <a:latin typeface="+mn-ea"/>
                <a:ea typeface="+mn-ea"/>
              </a:rPr>
              <a:t>、</a:t>
            </a:r>
            <a:r>
              <a:rPr lang="zh-CN" altLang="en-US" sz="2000" dirty="0">
                <a:latin typeface="+mn-ea"/>
                <a:ea typeface="+mn-ea"/>
              </a:rPr>
              <a:t>在手机</a:t>
            </a:r>
            <a:r>
              <a:rPr lang="en-US" altLang="zh-CN" sz="2000" dirty="0">
                <a:latin typeface="+mn-ea"/>
                <a:ea typeface="+mn-ea"/>
              </a:rPr>
              <a:t>APP</a:t>
            </a:r>
            <a:r>
              <a:rPr lang="zh-CN" altLang="en-US" sz="2000" dirty="0">
                <a:latin typeface="+mn-ea"/>
                <a:ea typeface="+mn-ea"/>
              </a:rPr>
              <a:t>上实现身份认证</a:t>
            </a:r>
            <a:endParaRPr lang="en-US" altLang="zh-CN" sz="2000" dirty="0">
              <a:latin typeface="+mn-ea"/>
              <a:ea typeface="+mn-ea"/>
            </a:endParaRPr>
          </a:p>
          <a:p>
            <a:pPr algn="just">
              <a:lnSpc>
                <a:spcPct val="130000"/>
              </a:lnSpc>
              <a:spcBef>
                <a:spcPts val="0"/>
              </a:spcBef>
              <a:spcAft>
                <a:spcPts val="0"/>
              </a:spcAft>
            </a:pPr>
            <a:endParaRPr lang="zh-CN" sz="2000" spc="300" dirty="0">
              <a:solidFill>
                <a:srgbClr val="000000">
                  <a:lumMod val="85000"/>
                  <a:lumOff val="15000"/>
                </a:srgbClr>
              </a:solidFill>
              <a:latin typeface="微软雅黑"/>
              <a:ea typeface="微软雅黑"/>
            </a:endParaRPr>
          </a:p>
        </p:txBody>
      </p:sp>
      <p:sp>
        <p:nvSpPr>
          <p:cNvPr id="22" name="文本框 21"/>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0</a:t>
            </a:r>
            <a:endParaRPr lang="zh-CN" sz="3600" b="1" dirty="0">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63806">
              <a:srgbClr val="60FFB4"/>
            </a:gs>
            <a:gs pos="46000">
              <a:srgbClr val="8CFFC9"/>
            </a:gs>
            <a:gs pos="3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8"/>
            <a:ext cx="8643848" cy="867930"/>
          </a:xfrm>
        </p:spPr>
        <p:txBody>
          <a:bodyPr/>
          <a:lstStyle/>
          <a:p>
            <a:r>
              <a:rPr lang="zh-CN" altLang="en-US" dirty="0"/>
              <a:t>实际应用</a:t>
            </a:r>
            <a:br>
              <a:rPr lang="zh-CN" altLang="zh-CN" dirty="0"/>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4</a:t>
            </a:r>
            <a:endParaRPr lang="zh-CN" sz="3600" b="1" dirty="0">
              <a:solidFill>
                <a:schemeClr val="bg1"/>
              </a:solidFill>
            </a:endParaRPr>
          </a:p>
        </p:txBody>
      </p:sp>
      <p:sp>
        <p:nvSpPr>
          <p:cNvPr id="11" name="内容占位符 1"/>
          <p:cNvSpPr txBox="1"/>
          <p:nvPr/>
        </p:nvSpPr>
        <p:spPr>
          <a:xfrm>
            <a:off x="1371600" y="1700197"/>
            <a:ext cx="9501554" cy="3966307"/>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zh-CN" altLang="en-US" sz="1600" dirty="0">
                <a:solidFill>
                  <a:srgbClr val="000000"/>
                </a:solidFill>
              </a:rPr>
              <a:t>客户端</a:t>
            </a:r>
            <a:r>
              <a:rPr lang="en-US" altLang="zh-CN" sz="1600" dirty="0">
                <a:solidFill>
                  <a:srgbClr val="000000"/>
                </a:solidFill>
              </a:rPr>
              <a:t>APP</a:t>
            </a:r>
            <a:r>
              <a:rPr lang="zh-CN" altLang="en-US" sz="1600" dirty="0">
                <a:solidFill>
                  <a:srgbClr val="000000"/>
                </a:solidFill>
              </a:rPr>
              <a:t>点击身份认证进入验证，点击开始录像采集指尖按压视频，点击停止录像结束采集并上传服务器等待结果</a:t>
            </a:r>
            <a:endParaRPr lang="en-US" altLang="zh-CN" sz="1600" dirty="0">
              <a:solidFill>
                <a:srgbClr val="000000"/>
              </a:solidFill>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pic>
        <p:nvPicPr>
          <p:cNvPr id="14" name="图片 13">
            <a:extLst>
              <a:ext uri="{FF2B5EF4-FFF2-40B4-BE49-F238E27FC236}">
                <a16:creationId xmlns:a16="http://schemas.microsoft.com/office/drawing/2014/main" id="{9C769D12-2D7C-9445-7477-D64D8DF43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31" y="2432068"/>
            <a:ext cx="1732426" cy="3573129"/>
          </a:xfrm>
          <a:prstGeom prst="rect">
            <a:avLst/>
          </a:prstGeom>
        </p:spPr>
      </p:pic>
      <p:pic>
        <p:nvPicPr>
          <p:cNvPr id="18" name="图片 17">
            <a:extLst>
              <a:ext uri="{FF2B5EF4-FFF2-40B4-BE49-F238E27FC236}">
                <a16:creationId xmlns:a16="http://schemas.microsoft.com/office/drawing/2014/main" id="{01C97144-CF08-BCCF-2CE2-6D98DC7C4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314" y="2432068"/>
            <a:ext cx="1732427" cy="3573132"/>
          </a:xfrm>
          <a:prstGeom prst="rect">
            <a:avLst/>
          </a:prstGeom>
        </p:spPr>
      </p:pic>
      <p:pic>
        <p:nvPicPr>
          <p:cNvPr id="20" name="图片 19">
            <a:extLst>
              <a:ext uri="{FF2B5EF4-FFF2-40B4-BE49-F238E27FC236}">
                <a16:creationId xmlns:a16="http://schemas.microsoft.com/office/drawing/2014/main" id="{6119A21C-36FD-8AE0-177B-EDC44AFCC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9556" y="2432068"/>
            <a:ext cx="1748032" cy="3605316"/>
          </a:xfrm>
          <a:prstGeom prst="rect">
            <a:avLst/>
          </a:prstGeom>
        </p:spPr>
      </p:pic>
    </p:spTree>
    <p:extLst>
      <p:ext uri="{BB962C8B-B14F-4D97-AF65-F5344CB8AC3E}">
        <p14:creationId xmlns:p14="http://schemas.microsoft.com/office/powerpoint/2010/main" val="890559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sz="2800" b="1" dirty="0">
                <a:latin typeface="微软雅黑"/>
              </a:rPr>
              <a:t>实际应用</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4</a:t>
            </a:r>
            <a:endParaRPr lang="zh-CN" sz="3600" b="1" dirty="0">
              <a:solidFill>
                <a:schemeClr val="bg1"/>
              </a:solidFill>
            </a:endParaRPr>
          </a:p>
        </p:txBody>
      </p:sp>
      <p:pic>
        <p:nvPicPr>
          <p:cNvPr id="3" name="验证通过与指尖检测">
            <a:hlinkClick r:id="" action="ppaction://media"/>
            <a:extLst>
              <a:ext uri="{FF2B5EF4-FFF2-40B4-BE49-F238E27FC236}">
                <a16:creationId xmlns:a16="http://schemas.microsoft.com/office/drawing/2014/main" id="{6EA3F55F-8842-FA06-A9B6-1153859D4C3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610465" y="916206"/>
            <a:ext cx="2508736" cy="5178089"/>
          </a:xfrm>
          <a:prstGeom prst="rect">
            <a:avLst/>
          </a:prstGeom>
        </p:spPr>
      </p:pic>
      <p:pic>
        <p:nvPicPr>
          <p:cNvPr id="5" name="验证不通过">
            <a:hlinkClick r:id="" action="ppaction://media"/>
            <a:extLst>
              <a:ext uri="{FF2B5EF4-FFF2-40B4-BE49-F238E27FC236}">
                <a16:creationId xmlns:a16="http://schemas.microsoft.com/office/drawing/2014/main" id="{FEDE7F66-6BC8-AA75-114B-D1E7C1A2123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46633" y="916206"/>
            <a:ext cx="2508736" cy="5178090"/>
          </a:xfrm>
          <a:prstGeom prst="rect">
            <a:avLst/>
          </a:prstGeom>
        </p:spPr>
      </p:pic>
    </p:spTree>
    <p:extLst>
      <p:ext uri="{BB962C8B-B14F-4D97-AF65-F5344CB8AC3E}">
        <p14:creationId xmlns:p14="http://schemas.microsoft.com/office/powerpoint/2010/main" val="413978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7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1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833795" y="2336758"/>
            <a:ext cx="8524408" cy="1446550"/>
          </a:xfrm>
          <a:prstGeom prst="rect">
            <a:avLst/>
          </a:prstGeom>
          <a:noFill/>
        </p:spPr>
        <p:txBody>
          <a:bodyPr wrap="square">
            <a:spAutoFit/>
          </a:bodyPr>
          <a:lstStyle/>
          <a:p>
            <a:pPr algn="ctr"/>
            <a:r>
              <a:rPr lang="zh-CN" sz="4400">
                <a:solidFill>
                  <a:schemeClr val="bg1"/>
                </a:solidFill>
                <a:latin typeface="微软雅黑"/>
                <a:ea typeface="微软雅黑"/>
              </a:rPr>
              <a:t>谢谢观看</a:t>
            </a:r>
            <a:endParaRPr lang="en-US" sz="4400">
              <a:solidFill>
                <a:schemeClr val="bg1"/>
              </a:solidFill>
              <a:latin typeface="微软雅黑"/>
              <a:ea typeface="微软雅黑"/>
            </a:endParaRPr>
          </a:p>
          <a:p>
            <a:pPr algn="ctr"/>
            <a:r>
              <a:rPr lang="zh-CN" sz="4400">
                <a:solidFill>
                  <a:schemeClr val="bg1"/>
                </a:solidFill>
                <a:latin typeface="微软雅黑"/>
                <a:ea typeface="微软雅黑"/>
              </a:rPr>
              <a:t>敬请各位老师批评指正</a:t>
            </a:r>
          </a:p>
        </p:txBody>
      </p:sp>
      <p:sp>
        <p:nvSpPr>
          <p:cNvPr id="16" name="文本框 15"/>
          <p:cNvSpPr txBox="1"/>
          <p:nvPr/>
        </p:nvSpPr>
        <p:spPr>
          <a:xfrm>
            <a:off x="5052591" y="4089237"/>
            <a:ext cx="2100625" cy="549061"/>
          </a:xfrm>
          <a:prstGeom prst="rect">
            <a:avLst/>
          </a:prstGeom>
          <a:noFill/>
        </p:spPr>
        <p:txBody>
          <a:bodyPr wrap="square">
            <a:spAutoFit/>
          </a:bodyPr>
          <a:lstStyle/>
          <a:p>
            <a:pPr algn="ctr">
              <a:lnSpc>
                <a:spcPct val="130000"/>
              </a:lnSpc>
            </a:pPr>
            <a:r>
              <a:rPr lang="zh-CN" sz="1200" spc="100" dirty="0">
                <a:solidFill>
                  <a:schemeClr val="bg1"/>
                </a:solidFill>
                <a:latin typeface="微软雅黑"/>
              </a:rPr>
              <a:t>答辩人：</a:t>
            </a:r>
            <a:r>
              <a:rPr lang="zh-CN" altLang="en-US" sz="1200" spc="100" dirty="0">
                <a:solidFill>
                  <a:schemeClr val="bg1"/>
                </a:solidFill>
                <a:latin typeface="微软雅黑"/>
              </a:rPr>
              <a:t>钮海洋</a:t>
            </a:r>
            <a:endParaRPr lang="en-US" sz="1200" spc="100" dirty="0">
              <a:solidFill>
                <a:schemeClr val="bg1"/>
              </a:solidFill>
              <a:latin typeface="微软雅黑"/>
            </a:endParaRPr>
          </a:p>
          <a:p>
            <a:pPr algn="ctr">
              <a:lnSpc>
                <a:spcPct val="130000"/>
              </a:lnSpc>
            </a:pPr>
            <a:r>
              <a:rPr lang="zh-CN" sz="1200" spc="100" dirty="0">
                <a:solidFill>
                  <a:schemeClr val="bg1"/>
                </a:solidFill>
                <a:latin typeface="微软雅黑"/>
              </a:rPr>
              <a:t>导　师：</a:t>
            </a:r>
            <a:r>
              <a:rPr lang="zh-CN" altLang="en-US" sz="1200" spc="100" dirty="0">
                <a:solidFill>
                  <a:schemeClr val="bg1"/>
                </a:solidFill>
                <a:latin typeface="微软雅黑"/>
              </a:rPr>
              <a:t>李   凡</a:t>
            </a:r>
            <a:endParaRPr lang="zh-CN" sz="1200" spc="100" dirty="0">
              <a:solidFill>
                <a:schemeClr val="bg1"/>
              </a:solidFill>
              <a:latin typeface="微软雅黑"/>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195557" y="794349"/>
            <a:ext cx="4823075" cy="1089209"/>
            <a:chOff x="5337036" y="1031947"/>
            <a:chExt cx="3669042" cy="1089209"/>
          </a:xfrm>
        </p:grpSpPr>
        <p:sp>
          <p:nvSpPr>
            <p:cNvPr id="32" name="文本框 31"/>
            <p:cNvSpPr txBox="1"/>
            <p:nvPr/>
          </p:nvSpPr>
          <p:spPr>
            <a:xfrm>
              <a:off x="5337036" y="1031947"/>
              <a:ext cx="615874" cy="1089209"/>
            </a:xfrm>
            <a:prstGeom prst="rect">
              <a:avLst/>
            </a:prstGeom>
            <a:noFill/>
          </p:spPr>
          <p:txBody>
            <a:bodyPr wrap="none">
              <a:spAutoFit/>
            </a:bodyPr>
            <a:lstStyle/>
            <a:p>
              <a:pPr>
                <a:lnSpc>
                  <a:spcPct val="120000"/>
                </a:lnSpc>
              </a:pPr>
              <a:r>
                <a:rPr lang="en-US" sz="6000" b="1" i="1">
                  <a:solidFill>
                    <a:schemeClr val="accent4"/>
                  </a:solidFill>
                </a:rPr>
                <a:t>1</a:t>
              </a:r>
              <a:endParaRPr lang="zh-CN" sz="5400" b="1" i="1">
                <a:solidFill>
                  <a:schemeClr val="accent4"/>
                </a:solidFill>
              </a:endParaRPr>
            </a:p>
          </p:txBody>
        </p:sp>
        <p:grpSp>
          <p:nvGrpSpPr>
            <p:cNvPr id="33" name="组合 32"/>
            <p:cNvGrpSpPr/>
            <p:nvPr/>
          </p:nvGrpSpPr>
          <p:grpSpPr>
            <a:xfrm>
              <a:off x="6133496" y="1241487"/>
              <a:ext cx="2872582" cy="801813"/>
              <a:chOff x="6133497" y="1239980"/>
              <a:chExt cx="2872582" cy="794826"/>
            </a:xfrm>
          </p:grpSpPr>
          <p:sp>
            <p:nvSpPr>
              <p:cNvPr id="34" name="文本框 33"/>
              <p:cNvSpPr txBox="1"/>
              <p:nvPr/>
            </p:nvSpPr>
            <p:spPr>
              <a:xfrm>
                <a:off x="6133498" y="1239980"/>
                <a:ext cx="2872581" cy="536141"/>
              </a:xfrm>
              <a:prstGeom prst="rect">
                <a:avLst/>
              </a:prstGeom>
              <a:noFill/>
            </p:spPr>
            <p:txBody>
              <a:bodyPr wrap="square" lIns="0" tIns="0" rIns="0" bIns="0">
                <a:spAutoFit/>
              </a:bodyPr>
              <a:lstStyle/>
              <a:p>
                <a:pPr>
                  <a:lnSpc>
                    <a:spcPct val="120000"/>
                  </a:lnSpc>
                </a:pPr>
                <a:r>
                  <a:rPr lang="zh-CN" altLang="en-US" sz="3200" b="1" dirty="0">
                    <a:latin typeface="微软雅黑"/>
                  </a:rPr>
                  <a:t>研究背景与现状</a:t>
                </a:r>
                <a:endParaRPr lang="zh-CN" sz="3200" b="1" dirty="0">
                  <a:latin typeface="微软雅黑"/>
                </a:endParaRPr>
              </a:p>
            </p:txBody>
          </p:sp>
          <p:sp>
            <p:nvSpPr>
              <p:cNvPr id="35" name="文本框 34"/>
              <p:cNvSpPr txBox="1"/>
              <p:nvPr/>
            </p:nvSpPr>
            <p:spPr>
              <a:xfrm>
                <a:off x="6133497" y="1770010"/>
                <a:ext cx="49" cy="264796"/>
              </a:xfrm>
              <a:prstGeom prst="rect">
                <a:avLst/>
              </a:prstGeom>
              <a:noFill/>
            </p:spPr>
            <p:txBody>
              <a:bodyPr wrap="none" lIns="0" tIns="0" rIns="0" bIns="0">
                <a:spAutoFit/>
              </a:bodyPr>
              <a:lstStyle/>
              <a:p>
                <a:pPr>
                  <a:lnSpc>
                    <a:spcPct val="120000"/>
                  </a:lnSpc>
                </a:pPr>
                <a:endParaRPr lang="zh-CN" sz="1600" dirty="0">
                  <a:solidFill>
                    <a:schemeClr val="bg2">
                      <a:lumMod val="75000"/>
                    </a:schemeClr>
                  </a:solidFill>
                </a:endParaRPr>
              </a:p>
            </p:txBody>
          </p:sp>
        </p:grpSp>
      </p:grpSp>
      <p:grpSp>
        <p:nvGrpSpPr>
          <p:cNvPr id="36" name="组合 35"/>
          <p:cNvGrpSpPr/>
          <p:nvPr/>
        </p:nvGrpSpPr>
        <p:grpSpPr>
          <a:xfrm>
            <a:off x="6195556" y="4774282"/>
            <a:ext cx="4831664" cy="1089209"/>
            <a:chOff x="5337036" y="1031947"/>
            <a:chExt cx="4831664" cy="1089209"/>
          </a:xfrm>
        </p:grpSpPr>
        <p:sp>
          <p:nvSpPr>
            <p:cNvPr id="37" name="文本框 36"/>
            <p:cNvSpPr txBox="1"/>
            <p:nvPr/>
          </p:nvSpPr>
          <p:spPr>
            <a:xfrm>
              <a:off x="5337036" y="1031947"/>
              <a:ext cx="615874" cy="1089209"/>
            </a:xfrm>
            <a:prstGeom prst="rect">
              <a:avLst/>
            </a:prstGeom>
            <a:noFill/>
          </p:spPr>
          <p:txBody>
            <a:bodyPr wrap="none">
              <a:spAutoFit/>
            </a:bodyPr>
            <a:lstStyle/>
            <a:p>
              <a:pPr>
                <a:lnSpc>
                  <a:spcPct val="120000"/>
                </a:lnSpc>
              </a:pPr>
              <a:r>
                <a:rPr lang="en-US" altLang="zh-CN" sz="6000" b="1" i="1" dirty="0">
                  <a:solidFill>
                    <a:schemeClr val="accent4"/>
                  </a:solidFill>
                </a:rPr>
                <a:t>4</a:t>
              </a:r>
              <a:endParaRPr lang="zh-CN" sz="6000" b="1" i="1" dirty="0">
                <a:solidFill>
                  <a:schemeClr val="accent4"/>
                </a:solidFill>
              </a:endParaRPr>
            </a:p>
          </p:txBody>
        </p:sp>
        <p:sp>
          <p:nvSpPr>
            <p:cNvPr id="39" name="文本框 38"/>
            <p:cNvSpPr txBox="1"/>
            <p:nvPr/>
          </p:nvSpPr>
          <p:spPr>
            <a:xfrm>
              <a:off x="6384010" y="1248904"/>
              <a:ext cx="3784690" cy="540854"/>
            </a:xfrm>
            <a:prstGeom prst="rect">
              <a:avLst/>
            </a:prstGeom>
            <a:noFill/>
          </p:spPr>
          <p:txBody>
            <a:bodyPr wrap="none" lIns="0" tIns="0" rIns="0" bIns="0">
              <a:spAutoFit/>
            </a:bodyPr>
            <a:lstStyle/>
            <a:p>
              <a:pPr>
                <a:lnSpc>
                  <a:spcPct val="120000"/>
                </a:lnSpc>
              </a:pPr>
              <a:r>
                <a:rPr lang="zh-CN" altLang="en-US" sz="3200" b="1" dirty="0">
                  <a:latin typeface="微软雅黑"/>
                </a:rPr>
                <a:t>部署环境与实际应用</a:t>
              </a:r>
              <a:endParaRPr lang="zh-CN" sz="3200" b="1" dirty="0">
                <a:latin typeface="微软雅黑"/>
              </a:endParaRPr>
            </a:p>
          </p:txBody>
        </p:sp>
      </p:grpSp>
      <p:grpSp>
        <p:nvGrpSpPr>
          <p:cNvPr id="46" name="组合 45"/>
          <p:cNvGrpSpPr/>
          <p:nvPr/>
        </p:nvGrpSpPr>
        <p:grpSpPr>
          <a:xfrm>
            <a:off x="6195556" y="2003447"/>
            <a:ext cx="3919555" cy="1089209"/>
            <a:chOff x="5337036" y="1031947"/>
            <a:chExt cx="3919555" cy="1089209"/>
          </a:xfrm>
        </p:grpSpPr>
        <p:sp>
          <p:nvSpPr>
            <p:cNvPr id="47" name="文本框 46"/>
            <p:cNvSpPr txBox="1"/>
            <p:nvPr/>
          </p:nvSpPr>
          <p:spPr>
            <a:xfrm>
              <a:off x="5337036" y="1031947"/>
              <a:ext cx="615874" cy="1089209"/>
            </a:xfrm>
            <a:prstGeom prst="rect">
              <a:avLst/>
            </a:prstGeom>
            <a:noFill/>
          </p:spPr>
          <p:txBody>
            <a:bodyPr wrap="none">
              <a:spAutoFit/>
            </a:bodyPr>
            <a:lstStyle/>
            <a:p>
              <a:pPr>
                <a:lnSpc>
                  <a:spcPct val="120000"/>
                </a:lnSpc>
              </a:pPr>
              <a:r>
                <a:rPr lang="en-US" altLang="zh-CN" sz="6000" b="1" i="1" dirty="0">
                  <a:solidFill>
                    <a:schemeClr val="accent4"/>
                  </a:solidFill>
                </a:rPr>
                <a:t>2</a:t>
              </a:r>
              <a:endParaRPr lang="zh-CN" sz="6000" b="1" i="1" dirty="0">
                <a:solidFill>
                  <a:schemeClr val="accent4"/>
                </a:solidFill>
              </a:endParaRPr>
            </a:p>
          </p:txBody>
        </p:sp>
        <p:sp>
          <p:nvSpPr>
            <p:cNvPr id="49" name="文本框 48"/>
            <p:cNvSpPr txBox="1"/>
            <p:nvPr/>
          </p:nvSpPr>
          <p:spPr>
            <a:xfrm>
              <a:off x="6384010" y="1248904"/>
              <a:ext cx="2872581" cy="540854"/>
            </a:xfrm>
            <a:prstGeom prst="rect">
              <a:avLst/>
            </a:prstGeom>
            <a:noFill/>
          </p:spPr>
          <p:txBody>
            <a:bodyPr wrap="none" lIns="0" tIns="0" rIns="0" bIns="0">
              <a:spAutoFit/>
            </a:bodyPr>
            <a:lstStyle/>
            <a:p>
              <a:pPr>
                <a:lnSpc>
                  <a:spcPct val="120000"/>
                </a:lnSpc>
              </a:pPr>
              <a:r>
                <a:rPr lang="zh-CN" altLang="en-US" sz="3200" b="1" dirty="0">
                  <a:latin typeface="微软雅黑"/>
                </a:rPr>
                <a:t>系统设计与实现</a:t>
              </a:r>
              <a:endParaRPr lang="zh-CN" sz="3200" b="1" dirty="0">
                <a:latin typeface="微软雅黑"/>
              </a:endParaRPr>
            </a:p>
          </p:txBody>
        </p:sp>
      </p:grpSp>
      <p:grpSp>
        <p:nvGrpSpPr>
          <p:cNvPr id="2" name="组合 1">
            <a:extLst>
              <a:ext uri="{FF2B5EF4-FFF2-40B4-BE49-F238E27FC236}">
                <a16:creationId xmlns:a16="http://schemas.microsoft.com/office/drawing/2014/main" id="{AEB00EAF-A298-E0AF-03E5-C74B84F8FE1C}"/>
              </a:ext>
            </a:extLst>
          </p:cNvPr>
          <p:cNvGrpSpPr/>
          <p:nvPr/>
        </p:nvGrpSpPr>
        <p:grpSpPr>
          <a:xfrm>
            <a:off x="6195556" y="3382341"/>
            <a:ext cx="3919555" cy="1089209"/>
            <a:chOff x="5337036" y="1031947"/>
            <a:chExt cx="3919555" cy="1089209"/>
          </a:xfrm>
        </p:grpSpPr>
        <p:sp>
          <p:nvSpPr>
            <p:cNvPr id="3" name="文本框 2">
              <a:extLst>
                <a:ext uri="{FF2B5EF4-FFF2-40B4-BE49-F238E27FC236}">
                  <a16:creationId xmlns:a16="http://schemas.microsoft.com/office/drawing/2014/main" id="{C3CD7C3F-849E-64BA-9BF7-8775F4FD0F41}"/>
                </a:ext>
              </a:extLst>
            </p:cNvPr>
            <p:cNvSpPr txBox="1"/>
            <p:nvPr/>
          </p:nvSpPr>
          <p:spPr>
            <a:xfrm>
              <a:off x="5337036" y="1031947"/>
              <a:ext cx="615874" cy="1089209"/>
            </a:xfrm>
            <a:prstGeom prst="rect">
              <a:avLst/>
            </a:prstGeom>
            <a:noFill/>
          </p:spPr>
          <p:txBody>
            <a:bodyPr wrap="none">
              <a:spAutoFit/>
            </a:bodyPr>
            <a:lstStyle/>
            <a:p>
              <a:pPr>
                <a:lnSpc>
                  <a:spcPct val="120000"/>
                </a:lnSpc>
              </a:pPr>
              <a:r>
                <a:rPr lang="en-US" altLang="zh-CN" sz="6000" b="1" i="1" dirty="0">
                  <a:solidFill>
                    <a:schemeClr val="accent4"/>
                  </a:solidFill>
                </a:rPr>
                <a:t>3</a:t>
              </a:r>
              <a:endParaRPr lang="zh-CN" sz="6000" b="1" i="1" dirty="0">
                <a:solidFill>
                  <a:schemeClr val="accent4"/>
                </a:solidFill>
              </a:endParaRPr>
            </a:p>
          </p:txBody>
        </p:sp>
        <p:sp>
          <p:nvSpPr>
            <p:cNvPr id="4" name="文本框 3">
              <a:extLst>
                <a:ext uri="{FF2B5EF4-FFF2-40B4-BE49-F238E27FC236}">
                  <a16:creationId xmlns:a16="http://schemas.microsoft.com/office/drawing/2014/main" id="{DE55BCD6-1EDB-08DA-67FE-4385B3733876}"/>
                </a:ext>
              </a:extLst>
            </p:cNvPr>
            <p:cNvSpPr txBox="1"/>
            <p:nvPr/>
          </p:nvSpPr>
          <p:spPr>
            <a:xfrm>
              <a:off x="6384010" y="1248904"/>
              <a:ext cx="2872581" cy="540854"/>
            </a:xfrm>
            <a:prstGeom prst="rect">
              <a:avLst/>
            </a:prstGeom>
            <a:noFill/>
          </p:spPr>
          <p:txBody>
            <a:bodyPr wrap="none" lIns="0" tIns="0" rIns="0" bIns="0">
              <a:spAutoFit/>
            </a:bodyPr>
            <a:lstStyle/>
            <a:p>
              <a:pPr>
                <a:lnSpc>
                  <a:spcPct val="120000"/>
                </a:lnSpc>
              </a:pPr>
              <a:r>
                <a:rPr lang="zh-CN" altLang="en-US" sz="3200" b="1" dirty="0">
                  <a:latin typeface="微软雅黑"/>
                </a:rPr>
                <a:t>实验结果与结论</a:t>
              </a:r>
              <a:endParaRPr lang="zh-CN" sz="3200" b="1" dirty="0">
                <a:latin typeface="微软雅黑"/>
              </a:endParaRPr>
            </a:p>
          </p:txBody>
        </p:sp>
      </p:grpSp>
    </p:spTree>
    <p:extLst>
      <p:ext uri="{BB962C8B-B14F-4D97-AF65-F5344CB8AC3E}">
        <p14:creationId xmlns:p14="http://schemas.microsoft.com/office/powerpoint/2010/main" val="1359635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7"/>
            <a:ext cx="5428252" cy="1757614"/>
            <a:chOff x="5181690" y="2820871"/>
            <a:chExt cx="3446492" cy="1238113"/>
          </a:xfrm>
        </p:grpSpPr>
        <p:sp>
          <p:nvSpPr>
            <p:cNvPr id="4" name="椭圆 3"/>
            <p:cNvSpPr/>
            <p:nvPr/>
          </p:nvSpPr>
          <p:spPr>
            <a:xfrm>
              <a:off x="5181690" y="2820871"/>
              <a:ext cx="550893" cy="550893"/>
            </a:xfrm>
            <a:prstGeom prst="ellipse">
              <a:avLst/>
            </a:prstGeom>
            <a:solidFill>
              <a:schemeClr val="accent4"/>
            </a:solidFill>
            <a:ln>
              <a:noFill/>
            </a:ln>
          </p:spPr>
          <p:txBody>
            <a:bodyPr anchor="ctr"/>
            <a:lstStyle/>
            <a:p>
              <a:pPr algn="ctr"/>
              <a:r>
                <a:rPr lang="en-US" sz="4400">
                  <a:solidFill>
                    <a:schemeClr val="lt1"/>
                  </a:solidFill>
                  <a:latin typeface="Century Gothic"/>
                </a:rPr>
                <a:t>1</a:t>
              </a:r>
              <a:endParaRPr lang="zh-CN" sz="4400">
                <a:solidFill>
                  <a:schemeClr val="lt1"/>
                </a:solidFill>
                <a:latin typeface="Century Gothic"/>
              </a:endParaRPr>
            </a:p>
          </p:txBody>
        </p:sp>
        <p:sp>
          <p:nvSpPr>
            <p:cNvPr id="8" name="文本框 7"/>
            <p:cNvSpPr txBox="1"/>
            <p:nvPr/>
          </p:nvSpPr>
          <p:spPr>
            <a:xfrm>
              <a:off x="5988603" y="2888229"/>
              <a:ext cx="2639579" cy="1170755"/>
            </a:xfrm>
            <a:prstGeom prst="rect">
              <a:avLst/>
            </a:prstGeom>
            <a:noFill/>
          </p:spPr>
          <p:txBody>
            <a:bodyPr wrap="square" lIns="0" tIns="0" rIns="0" bIns="0">
              <a:spAutoFit/>
            </a:bodyPr>
            <a:lstStyle/>
            <a:p>
              <a:r>
                <a:rPr lang="zh-CN" altLang="en-US" sz="3600" b="1" dirty="0">
                  <a:latin typeface="微软雅黑"/>
                </a:rPr>
                <a:t>研究背景与现状</a:t>
              </a:r>
              <a:endParaRPr lang="zh-CN" altLang="zh-CN" sz="3600" b="1" dirty="0">
                <a:latin typeface="微软雅黑"/>
              </a:endParaRPr>
            </a:p>
            <a:p>
              <a:endParaRPr lang="zh-CN" altLang="zh-CN" sz="3600" b="1" dirty="0">
                <a:latin typeface="微软雅黑"/>
              </a:endParaRPr>
            </a:p>
            <a:p>
              <a:endParaRPr lang="zh-CN" sz="3600" b="1" spc="300" dirty="0">
                <a:solidFill>
                  <a:schemeClr val="accent3"/>
                </a:solidFill>
              </a:endParaRPr>
            </a:p>
          </p:txBody>
        </p:sp>
      </p:grpSp>
    </p:spTree>
    <p:extLst>
      <p:ext uri="{BB962C8B-B14F-4D97-AF65-F5344CB8AC3E}">
        <p14:creationId xmlns:p14="http://schemas.microsoft.com/office/powerpoint/2010/main" val="108854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s://pics4.baidu.com/feed/738b4710b912c8fc8fa4e4c5f826c043d6882109.jpeg?token=825e9780e848b82afcbe583bf4666d2e&amp;s=F22BB14408228C9E901738990300109C">
            <a:extLst>
              <a:ext uri="{FF2B5EF4-FFF2-40B4-BE49-F238E27FC236}">
                <a16:creationId xmlns:a16="http://schemas.microsoft.com/office/drawing/2014/main" id="{97DE32F7-B702-4D05-A102-CB8692FEF9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3044" y="3647903"/>
            <a:ext cx="2202180" cy="14679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gimg2.baidu.com/image_search/src=http%3A%2F%2Fhenan.91hrw.cn%2Fattachs%2Feditor%2F2018%2F08%2F23%2F1535011569671483.jpg&amp;refer=http%3A%2F%2Fhenan.91hrw.cn&amp;app=2002&amp;size=f9999,10000&amp;q=a80&amp;n=0&amp;g=0n&amp;fmt=jpeg?sec=1622623438&amp;t=4fa945f14820f1cd8f3da6cd770136be">
            <a:extLst>
              <a:ext uri="{FF2B5EF4-FFF2-40B4-BE49-F238E27FC236}">
                <a16:creationId xmlns:a16="http://schemas.microsoft.com/office/drawing/2014/main" id="{D2DACCF4-4110-4878-AA59-8A12FA18DA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694" y="3647903"/>
            <a:ext cx="2271976" cy="1467980"/>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8"/>
          <p:cNvSpPr>
            <a:spLocks noGrp="1"/>
          </p:cNvSpPr>
          <p:nvPr>
            <p:ph type="title"/>
          </p:nvPr>
        </p:nvSpPr>
        <p:spPr>
          <a:xfrm>
            <a:off x="1584746" y="8132"/>
            <a:ext cx="8643848" cy="830068"/>
          </a:xfrm>
        </p:spPr>
        <p:txBody>
          <a:bodyPr/>
          <a:lstStyle/>
          <a:p>
            <a:r>
              <a:rPr lang="zh-CN" altLang="en-US" dirty="0">
                <a:solidFill>
                  <a:schemeClr val="tx1"/>
                </a:solidFill>
                <a:latin typeface="Arial"/>
                <a:ea typeface="微软雅黑"/>
                <a:sym typeface="+mn-lt"/>
              </a:rPr>
              <a:t>研究背景</a:t>
            </a:r>
            <a:endParaRPr lang="zh-CN" altLang="en-US" dirty="0"/>
          </a:p>
        </p:txBody>
      </p:sp>
      <p:sp>
        <p:nvSpPr>
          <p:cNvPr id="10" name="文本框 9"/>
          <p:cNvSpPr txBox="1">
            <a:spLocks noChangeArrowheads="1"/>
          </p:cNvSpPr>
          <p:nvPr/>
        </p:nvSpPr>
        <p:spPr bwMode="auto">
          <a:xfrm>
            <a:off x="357352" y="235111"/>
            <a:ext cx="9697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11" name="内容占位符 1">
            <a:extLst>
              <a:ext uri="{FF2B5EF4-FFF2-40B4-BE49-F238E27FC236}">
                <a16:creationId xmlns:a16="http://schemas.microsoft.com/office/drawing/2014/main" id="{9220699B-30D4-4073-91F7-02313840C09E}"/>
              </a:ext>
            </a:extLst>
          </p:cNvPr>
          <p:cNvSpPr txBox="1">
            <a:spLocks/>
          </p:cNvSpPr>
          <p:nvPr/>
        </p:nvSpPr>
        <p:spPr>
          <a:xfrm>
            <a:off x="1064858" y="1721797"/>
            <a:ext cx="9452100" cy="2220824"/>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kumimoji="0" lang="zh-CN" altLang="en-US" sz="2400" b="0" i="0" u="none" strike="noStrike" kern="1200" cap="none" spc="300" normalizeH="0" baseline="0" noProof="0" dirty="0">
                <a:ln>
                  <a:noFill/>
                </a:ln>
                <a:solidFill>
                  <a:srgbClr val="000000"/>
                </a:solidFill>
                <a:effectLst/>
                <a:uLnTx/>
                <a:uFillTx/>
                <a:latin typeface="+mn-ea"/>
                <a:cs typeface="+mn-cs"/>
              </a:rPr>
              <a:t> 移动设备和物联网设备包含私人信息和敏感信息</a:t>
            </a:r>
          </a:p>
          <a:p>
            <a:pPr>
              <a:buFont typeface="Wingdings" panose="05000000000000000000" pitchFamily="2" charset="2"/>
              <a:buChar char="l"/>
            </a:pPr>
            <a:r>
              <a:rPr lang="zh-CN" altLang="en-US" sz="2400" dirty="0">
                <a:solidFill>
                  <a:srgbClr val="000000"/>
                </a:solidFill>
                <a:latin typeface="+mn-ea"/>
              </a:rPr>
              <a:t> 未经授权使用手机信息将面临被滥用的风险</a:t>
            </a:r>
          </a:p>
        </p:txBody>
      </p:sp>
      <p:pic>
        <p:nvPicPr>
          <p:cNvPr id="24" name="Picture 4" descr="https://gimg2.baidu.com/image_search/src=http%3A%2F%2Fnimg.ws.126.net%2F%3Furl%3Dhttp%253A%252F%252Fdingyue.ws.126.net%252F2021%252F0430%252F187d0bd9j00qsdd01000od000dw009ap.jpg%26thumbnail%3D650x2147483647%26quality%3D80%26type%3Djpg&amp;refer=http%3A%2F%2Fnimg.ws.126.net&amp;app=2002&amp;size=f9999,10000&amp;q=a80&amp;n=0&amp;g=0n&amp;fmt=jpeg?sec=1622623163&amp;t=c44ebbe16d01e1c4fa0e57322e5a304b">
            <a:extLst>
              <a:ext uri="{FF2B5EF4-FFF2-40B4-BE49-F238E27FC236}">
                <a16:creationId xmlns:a16="http://schemas.microsoft.com/office/drawing/2014/main" id="{6DE85A70-963F-48AD-8F6C-6ED0428C8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772"/>
          <a:stretch/>
        </p:blipFill>
        <p:spPr bwMode="auto">
          <a:xfrm>
            <a:off x="8953682" y="3647903"/>
            <a:ext cx="2236985" cy="14679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gimg2.baidu.com/image_search/src=http%3A%2F%2Fwww.taopic.com%2Fuploads%2Fallimg%2F130817%2F240385-130QF9352083.jpg&amp;refer=http%3A%2F%2Fwww.taopic.com&amp;app=2002&amp;size=f9999,10000&amp;q=a80&amp;n=0&amp;g=0n&amp;fmt=jpeg?sec=1622623079&amp;t=2a2374d224fc377912f798e944ff2558">
            <a:extLst>
              <a:ext uri="{FF2B5EF4-FFF2-40B4-BE49-F238E27FC236}">
                <a16:creationId xmlns:a16="http://schemas.microsoft.com/office/drawing/2014/main" id="{93F0302B-88A3-4EB2-BD65-40350EFF07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4858" y="3647903"/>
            <a:ext cx="2173462" cy="1467980"/>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占位符 67">
            <a:extLst>
              <a:ext uri="{FF2B5EF4-FFF2-40B4-BE49-F238E27FC236}">
                <a16:creationId xmlns:a16="http://schemas.microsoft.com/office/drawing/2014/main" id="{AACD43A8-2FAE-4F63-AF75-6C03439FFFA3}"/>
              </a:ext>
            </a:extLst>
          </p:cNvPr>
          <p:cNvSpPr txBox="1"/>
          <p:nvPr/>
        </p:nvSpPr>
        <p:spPr>
          <a:xfrm>
            <a:off x="1438801" y="5279708"/>
            <a:ext cx="1425575" cy="33020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FFFFFF"/>
                </a:solidFill>
                <a:latin typeface="+mn-ea"/>
                <a:ea typeface="+mn-ea"/>
              </a:rPr>
              <a:t>联系人</a:t>
            </a:r>
            <a:endParaRPr kumimoji="0" lang="zh-CN" altLang="en-US" sz="1800" b="0" i="0" u="none" strike="noStrike" kern="1200" cap="none" spc="0" normalizeH="0" baseline="0" noProof="0" dirty="0">
              <a:ln>
                <a:noFill/>
              </a:ln>
              <a:solidFill>
                <a:srgbClr val="FFFFFF"/>
              </a:solidFill>
              <a:effectLst/>
              <a:uLnTx/>
              <a:uFillTx/>
              <a:latin typeface="+mn-ea"/>
              <a:ea typeface="+mn-ea"/>
              <a:cs typeface="+mn-cs"/>
            </a:endParaRPr>
          </a:p>
        </p:txBody>
      </p:sp>
      <p:sp>
        <p:nvSpPr>
          <p:cNvPr id="39" name="文本占位符 69">
            <a:extLst>
              <a:ext uri="{FF2B5EF4-FFF2-40B4-BE49-F238E27FC236}">
                <a16:creationId xmlns:a16="http://schemas.microsoft.com/office/drawing/2014/main" id="{7FA0B057-9E2F-4EE2-BEDE-BE795F58757C}"/>
              </a:ext>
            </a:extLst>
          </p:cNvPr>
          <p:cNvSpPr txBox="1"/>
          <p:nvPr/>
        </p:nvSpPr>
        <p:spPr>
          <a:xfrm>
            <a:off x="4057894" y="5273040"/>
            <a:ext cx="1425575" cy="33020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FFFFFF"/>
                </a:solidFill>
                <a:latin typeface="+mn-ea"/>
                <a:ea typeface="+mn-ea"/>
              </a:rPr>
              <a:t>银行卡信息</a:t>
            </a:r>
            <a:endParaRPr kumimoji="0" lang="zh-CN" altLang="en-US" sz="1800" b="0" i="0" u="none" strike="noStrike" kern="1200" cap="none" spc="0" normalizeH="0" baseline="0" noProof="0" dirty="0">
              <a:ln>
                <a:noFill/>
              </a:ln>
              <a:solidFill>
                <a:srgbClr val="FFFFFF"/>
              </a:solidFill>
              <a:effectLst/>
              <a:uLnTx/>
              <a:uFillTx/>
              <a:latin typeface="+mn-ea"/>
              <a:ea typeface="+mn-ea"/>
              <a:cs typeface="+mn-cs"/>
            </a:endParaRPr>
          </a:p>
        </p:txBody>
      </p:sp>
      <p:sp>
        <p:nvSpPr>
          <p:cNvPr id="40" name="文本占位符 70">
            <a:extLst>
              <a:ext uri="{FF2B5EF4-FFF2-40B4-BE49-F238E27FC236}">
                <a16:creationId xmlns:a16="http://schemas.microsoft.com/office/drawing/2014/main" id="{82879C45-A1C4-4B1F-B016-142A31ED91B7}"/>
              </a:ext>
            </a:extLst>
          </p:cNvPr>
          <p:cNvSpPr txBox="1"/>
          <p:nvPr/>
        </p:nvSpPr>
        <p:spPr>
          <a:xfrm>
            <a:off x="9359386" y="5278120"/>
            <a:ext cx="1425575" cy="33020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FFFFFF"/>
                </a:solidFill>
                <a:latin typeface="+mn-ea"/>
                <a:ea typeface="+mn-ea"/>
              </a:rPr>
              <a:t>短信</a:t>
            </a:r>
            <a:endParaRPr kumimoji="0" lang="zh-CN" altLang="en-US" sz="1800" b="0" i="0" u="none" strike="noStrike" kern="1200" cap="none" spc="0" normalizeH="0" baseline="0" noProof="0" dirty="0">
              <a:ln>
                <a:noFill/>
              </a:ln>
              <a:solidFill>
                <a:srgbClr val="FFFFFF"/>
              </a:solidFill>
              <a:effectLst/>
              <a:uLnTx/>
              <a:uFillTx/>
              <a:latin typeface="+mn-ea"/>
              <a:ea typeface="+mn-ea"/>
              <a:cs typeface="+mn-cs"/>
            </a:endParaRPr>
          </a:p>
        </p:txBody>
      </p:sp>
      <p:sp>
        <p:nvSpPr>
          <p:cNvPr id="41" name="文本占位符 72">
            <a:extLst>
              <a:ext uri="{FF2B5EF4-FFF2-40B4-BE49-F238E27FC236}">
                <a16:creationId xmlns:a16="http://schemas.microsoft.com/office/drawing/2014/main" id="{0184312D-5D30-49EA-ACED-7E6ABD22A24F}"/>
              </a:ext>
            </a:extLst>
          </p:cNvPr>
          <p:cNvSpPr txBox="1"/>
          <p:nvPr/>
        </p:nvSpPr>
        <p:spPr>
          <a:xfrm>
            <a:off x="6691346" y="5278120"/>
            <a:ext cx="1425575" cy="331788"/>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FFFFFF"/>
                </a:solidFill>
                <a:latin typeface="+mn-ea"/>
                <a:ea typeface="+mn-ea"/>
              </a:rPr>
              <a:t>网购信息</a:t>
            </a:r>
            <a:endParaRPr kumimoji="0" lang="zh-CN" altLang="en-US" sz="1800" b="0" i="0" u="none" strike="noStrike" kern="1200" cap="none" spc="0" normalizeH="0" baseline="0" noProof="0" dirty="0">
              <a:ln>
                <a:noFill/>
              </a:ln>
              <a:solidFill>
                <a:srgbClr val="FFFFFF"/>
              </a:solidFill>
              <a:effectLst/>
              <a:uLnTx/>
              <a:uFillTx/>
              <a:latin typeface="+mn-ea"/>
              <a:ea typeface="+mn-ea"/>
              <a:cs typeface="+mn-cs"/>
            </a:endParaRPr>
          </a:p>
        </p:txBody>
      </p:sp>
    </p:spTree>
    <p:extLst>
      <p:ext uri="{BB962C8B-B14F-4D97-AF65-F5344CB8AC3E}">
        <p14:creationId xmlns:p14="http://schemas.microsoft.com/office/powerpoint/2010/main" val="333168861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sz="3600" b="1">
                <a:solidFill>
                  <a:schemeClr val="bg1"/>
                </a:solidFill>
              </a:rPr>
              <a:t>1</a:t>
            </a:r>
            <a:endParaRPr lang="zh-CN" sz="3600" b="1">
              <a:solidFill>
                <a:schemeClr val="bg1"/>
              </a:solidFill>
            </a:endParaRPr>
          </a:p>
        </p:txBody>
      </p:sp>
      <p:sp>
        <p:nvSpPr>
          <p:cNvPr id="11" name="内容占位符 1"/>
          <p:cNvSpPr txBox="1"/>
          <p:nvPr/>
        </p:nvSpPr>
        <p:spPr>
          <a:xfrm>
            <a:off x="1539631" y="1700198"/>
            <a:ext cx="9100038" cy="3610708"/>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endParaRPr lang="zh-CN" sz="2800" b="0" i="0" u="none" strike="noStrike" kern="1200" spc="300" baseline="0" dirty="0">
              <a:solidFill>
                <a:srgbClr val="000000"/>
              </a:solidFill>
              <a:latin typeface="微软雅黑"/>
              <a:ea typeface="微软雅黑"/>
            </a:endParaRPr>
          </a:p>
        </p:txBody>
      </p:sp>
      <p:sp>
        <p:nvSpPr>
          <p:cNvPr id="3" name="文本框 2">
            <a:extLst>
              <a:ext uri="{FF2B5EF4-FFF2-40B4-BE49-F238E27FC236}">
                <a16:creationId xmlns:a16="http://schemas.microsoft.com/office/drawing/2014/main" id="{702DF0EB-B03A-10EC-B9A3-757C53C44CE4}"/>
              </a:ext>
            </a:extLst>
          </p:cNvPr>
          <p:cNvSpPr txBox="1"/>
          <p:nvPr/>
        </p:nvSpPr>
        <p:spPr>
          <a:xfrm>
            <a:off x="1400908" y="1746738"/>
            <a:ext cx="9536723" cy="400110"/>
          </a:xfrm>
          <a:prstGeom prst="rect">
            <a:avLst/>
          </a:prstGeom>
          <a:noFill/>
        </p:spPr>
        <p:txBody>
          <a:bodyPr wrap="square" rtlCol="0">
            <a:spAutoFit/>
          </a:bodyPr>
          <a:lstStyle/>
          <a:p>
            <a:r>
              <a:rPr lang="en-US" altLang="zh-CN" dirty="0"/>
              <a:t>       </a:t>
            </a:r>
            <a:endParaRPr lang="zh-CN" altLang="en-US" sz="2000" dirty="0">
              <a:latin typeface="+mn-ea"/>
              <a:ea typeface="+mn-ea"/>
            </a:endParaRPr>
          </a:p>
        </p:txBody>
      </p:sp>
      <p:sp>
        <p:nvSpPr>
          <p:cNvPr id="4" name="文本框 3">
            <a:extLst>
              <a:ext uri="{FF2B5EF4-FFF2-40B4-BE49-F238E27FC236}">
                <a16:creationId xmlns:a16="http://schemas.microsoft.com/office/drawing/2014/main" id="{D2D99368-8D44-CDFC-F672-92A93303C458}"/>
              </a:ext>
            </a:extLst>
          </p:cNvPr>
          <p:cNvSpPr txBox="1"/>
          <p:nvPr/>
        </p:nvSpPr>
        <p:spPr>
          <a:xfrm>
            <a:off x="586153" y="1066800"/>
            <a:ext cx="5908431" cy="461665"/>
          </a:xfrm>
          <a:prstGeom prst="rect">
            <a:avLst/>
          </a:prstGeom>
          <a:noFill/>
        </p:spPr>
        <p:txBody>
          <a:bodyPr wrap="square" rtlCol="0">
            <a:spAutoFit/>
          </a:bodyPr>
          <a:lstStyle/>
          <a:p>
            <a:r>
              <a:rPr lang="zh-CN" altLang="en-US" sz="2400" b="1" dirty="0"/>
              <a:t>传统用户认证（</a:t>
            </a:r>
            <a:r>
              <a:rPr lang="en-US" altLang="zh-CN" sz="2400" b="1" dirty="0"/>
              <a:t>PIN</a:t>
            </a:r>
            <a:r>
              <a:rPr lang="zh-CN" altLang="en-US" sz="2400" b="1" dirty="0"/>
              <a:t>码和图形密码）</a:t>
            </a:r>
          </a:p>
        </p:txBody>
      </p:sp>
      <p:sp>
        <p:nvSpPr>
          <p:cNvPr id="5" name="文本框 4">
            <a:extLst>
              <a:ext uri="{FF2B5EF4-FFF2-40B4-BE49-F238E27FC236}">
                <a16:creationId xmlns:a16="http://schemas.microsoft.com/office/drawing/2014/main" id="{86BBE47D-A499-0790-8D07-DBEFDD49D88D}"/>
              </a:ext>
            </a:extLst>
          </p:cNvPr>
          <p:cNvSpPr txBox="1"/>
          <p:nvPr/>
        </p:nvSpPr>
        <p:spPr>
          <a:xfrm>
            <a:off x="797170" y="1700198"/>
            <a:ext cx="10316308" cy="1827167"/>
          </a:xfrm>
          <a:prstGeom prst="rect">
            <a:avLst/>
          </a:prstGeom>
          <a:noFill/>
        </p:spPr>
        <p:txBody>
          <a:bodyPr wrap="square" rtlCol="0">
            <a:spAutoFit/>
          </a:bodyPr>
          <a:lstStyle/>
          <a:p>
            <a:pPr marL="228600" indent="-228600" rtl="0">
              <a:lnSpc>
                <a:spcPct val="120000"/>
              </a:lnSpc>
              <a:spcBef>
                <a:spcPts val="1000"/>
              </a:spcBef>
              <a:buFont typeface="Wingdings" panose="05000000000000000000" pitchFamily="2" charset="2"/>
              <a:buChar char="l"/>
            </a:pPr>
            <a:r>
              <a:rPr lang="zh-CN" altLang="en-US" sz="2400" spc="300" dirty="0">
                <a:solidFill>
                  <a:srgbClr val="000000"/>
                </a:solidFill>
                <a:latin typeface="+mn-ea"/>
                <a:ea typeface="+mn-ea"/>
                <a:cs typeface="+mn-cs"/>
              </a:rPr>
              <a:t> 依赖于用户记忆密码，不提取生物特征</a:t>
            </a:r>
            <a:endParaRPr lang="en-US" altLang="zh-CN" sz="2400" spc="300" dirty="0">
              <a:solidFill>
                <a:srgbClr val="000000"/>
              </a:solidFill>
              <a:latin typeface="+mn-ea"/>
              <a:ea typeface="+mn-ea"/>
              <a:cs typeface="+mn-cs"/>
            </a:endParaRPr>
          </a:p>
          <a:p>
            <a:pPr marL="228600" indent="-228600" rtl="0">
              <a:lnSpc>
                <a:spcPct val="120000"/>
              </a:lnSpc>
              <a:spcBef>
                <a:spcPts val="1000"/>
              </a:spcBef>
              <a:buFont typeface="Wingdings" panose="05000000000000000000" pitchFamily="2" charset="2"/>
              <a:buChar char="l"/>
            </a:pPr>
            <a:r>
              <a:rPr lang="zh-CN" altLang="en-US" sz="2400" spc="300" dirty="0">
                <a:solidFill>
                  <a:srgbClr val="000000"/>
                </a:solidFill>
                <a:latin typeface="+mn-ea"/>
                <a:ea typeface="+mn-ea"/>
                <a:cs typeface="+mn-cs"/>
              </a:rPr>
              <a:t> 可以通过密码测试、肩膀冲浪、屏幕污迹、神经网络预测等方式破解</a:t>
            </a:r>
            <a:endParaRPr lang="en-US" altLang="zh-CN" sz="2400" spc="300" dirty="0">
              <a:solidFill>
                <a:srgbClr val="000000"/>
              </a:solidFill>
              <a:latin typeface="+mn-ea"/>
              <a:ea typeface="+mn-ea"/>
              <a:cs typeface="+mn-cs"/>
            </a:endParaRPr>
          </a:p>
          <a:p>
            <a:endParaRPr lang="zh-CN" altLang="en-US" dirty="0"/>
          </a:p>
        </p:txBody>
      </p:sp>
      <p:pic>
        <p:nvPicPr>
          <p:cNvPr id="7" name="图片 6">
            <a:extLst>
              <a:ext uri="{FF2B5EF4-FFF2-40B4-BE49-F238E27FC236}">
                <a16:creationId xmlns:a16="http://schemas.microsoft.com/office/drawing/2014/main" id="{F4AF3474-7BD0-30F1-B2B0-904FC81BA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669" y="3247105"/>
            <a:ext cx="3526408" cy="2327867"/>
          </a:xfrm>
          <a:prstGeom prst="rect">
            <a:avLst/>
          </a:prstGeom>
        </p:spPr>
      </p:pic>
      <p:pic>
        <p:nvPicPr>
          <p:cNvPr id="14" name="图片 13">
            <a:extLst>
              <a:ext uri="{FF2B5EF4-FFF2-40B4-BE49-F238E27FC236}">
                <a16:creationId xmlns:a16="http://schemas.microsoft.com/office/drawing/2014/main" id="{2C0E16E5-B47A-9D64-57AB-CB6CFE85F6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9086" y="3164593"/>
            <a:ext cx="3248392" cy="2675776"/>
          </a:xfrm>
          <a:prstGeom prst="rect">
            <a:avLst/>
          </a:prstGeom>
        </p:spPr>
      </p:pic>
      <p:sp>
        <p:nvSpPr>
          <p:cNvPr id="8" name="标题 8">
            <a:extLst>
              <a:ext uri="{FF2B5EF4-FFF2-40B4-BE49-F238E27FC236}">
                <a16:creationId xmlns:a16="http://schemas.microsoft.com/office/drawing/2014/main" id="{B88CDEC4-0E4E-C42A-4259-663EE26F1746}"/>
              </a:ext>
            </a:extLst>
          </p:cNvPr>
          <p:cNvSpPr>
            <a:spLocks noGrp="1"/>
          </p:cNvSpPr>
          <p:nvPr>
            <p:ph type="title"/>
          </p:nvPr>
        </p:nvSpPr>
        <p:spPr>
          <a:xfrm>
            <a:off x="1606550" y="0"/>
            <a:ext cx="8643848" cy="837701"/>
          </a:xfrm>
        </p:spPr>
        <p:txBody>
          <a:bodyPr/>
          <a:lstStyle/>
          <a:p>
            <a:r>
              <a:rPr lang="zh-CN" altLang="en-US" sz="2800" b="1" dirty="0">
                <a:latin typeface="微软雅黑"/>
              </a:rPr>
              <a:t>研究现状</a:t>
            </a:r>
            <a:endParaRPr lang="zh-CN" dirty="0"/>
          </a:p>
        </p:txBody>
      </p:sp>
    </p:spTree>
    <p:extLst>
      <p:ext uri="{BB962C8B-B14F-4D97-AF65-F5344CB8AC3E}">
        <p14:creationId xmlns:p14="http://schemas.microsoft.com/office/powerpoint/2010/main" val="232695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0"/>
            <a:ext cx="8643848" cy="837701"/>
          </a:xfrm>
        </p:spPr>
        <p:txBody>
          <a:bodyPr/>
          <a:lstStyle/>
          <a:p>
            <a:r>
              <a:rPr lang="zh-CN" altLang="en-US" sz="2800" b="1" dirty="0">
                <a:latin typeface="微软雅黑"/>
              </a:rPr>
              <a:t>研究现状</a:t>
            </a: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sz="3600" b="1" dirty="0">
                <a:solidFill>
                  <a:schemeClr val="bg1"/>
                </a:solidFill>
              </a:rPr>
              <a:t>1</a:t>
            </a:r>
            <a:endParaRPr lang="zh-CN" sz="3600" b="1" dirty="0">
              <a:solidFill>
                <a:schemeClr val="bg1"/>
              </a:solidFill>
            </a:endParaRPr>
          </a:p>
        </p:txBody>
      </p:sp>
      <p:sp>
        <p:nvSpPr>
          <p:cNvPr id="11" name="内容占位符 1"/>
          <p:cNvSpPr txBox="1"/>
          <p:nvPr/>
        </p:nvSpPr>
        <p:spPr>
          <a:xfrm>
            <a:off x="1539631" y="1700198"/>
            <a:ext cx="9100038" cy="3610708"/>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endParaRPr lang="zh-CN" sz="2800" b="0" i="0" u="none" strike="noStrike" kern="1200" spc="300" baseline="0" dirty="0">
              <a:solidFill>
                <a:srgbClr val="000000"/>
              </a:solidFill>
              <a:latin typeface="微软雅黑"/>
              <a:ea typeface="微软雅黑"/>
            </a:endParaRPr>
          </a:p>
        </p:txBody>
      </p:sp>
      <p:sp>
        <p:nvSpPr>
          <p:cNvPr id="3" name="文本框 2">
            <a:extLst>
              <a:ext uri="{FF2B5EF4-FFF2-40B4-BE49-F238E27FC236}">
                <a16:creationId xmlns:a16="http://schemas.microsoft.com/office/drawing/2014/main" id="{702DF0EB-B03A-10EC-B9A3-757C53C44CE4}"/>
              </a:ext>
            </a:extLst>
          </p:cNvPr>
          <p:cNvSpPr txBox="1"/>
          <p:nvPr/>
        </p:nvSpPr>
        <p:spPr>
          <a:xfrm>
            <a:off x="1400908" y="1746738"/>
            <a:ext cx="9536723" cy="400110"/>
          </a:xfrm>
          <a:prstGeom prst="rect">
            <a:avLst/>
          </a:prstGeom>
          <a:noFill/>
        </p:spPr>
        <p:txBody>
          <a:bodyPr wrap="square" rtlCol="0">
            <a:spAutoFit/>
          </a:bodyPr>
          <a:lstStyle/>
          <a:p>
            <a:r>
              <a:rPr lang="en-US" altLang="zh-CN" dirty="0"/>
              <a:t>       </a:t>
            </a:r>
            <a:endParaRPr lang="zh-CN" altLang="en-US" sz="2000" dirty="0">
              <a:latin typeface="+mn-ea"/>
              <a:ea typeface="+mn-ea"/>
            </a:endParaRPr>
          </a:p>
        </p:txBody>
      </p:sp>
      <p:sp>
        <p:nvSpPr>
          <p:cNvPr id="4" name="文本框 3">
            <a:extLst>
              <a:ext uri="{FF2B5EF4-FFF2-40B4-BE49-F238E27FC236}">
                <a16:creationId xmlns:a16="http://schemas.microsoft.com/office/drawing/2014/main" id="{D2D99368-8D44-CDFC-F672-92A93303C458}"/>
              </a:ext>
            </a:extLst>
          </p:cNvPr>
          <p:cNvSpPr txBox="1"/>
          <p:nvPr/>
        </p:nvSpPr>
        <p:spPr>
          <a:xfrm>
            <a:off x="586153" y="1066800"/>
            <a:ext cx="8229601" cy="461665"/>
          </a:xfrm>
          <a:prstGeom prst="rect">
            <a:avLst/>
          </a:prstGeom>
          <a:noFill/>
        </p:spPr>
        <p:txBody>
          <a:bodyPr wrap="square" rtlCol="0">
            <a:spAutoFit/>
          </a:bodyPr>
          <a:lstStyle/>
          <a:p>
            <a:r>
              <a:rPr lang="zh-CN" altLang="en-US" sz="2400" b="1" dirty="0"/>
              <a:t>基于生物特征的用户认证（指纹识别、声纹识别、人脸识别</a:t>
            </a:r>
            <a:r>
              <a:rPr lang="zh-CN" altLang="en-US" b="1" dirty="0"/>
              <a:t>）</a:t>
            </a:r>
          </a:p>
        </p:txBody>
      </p:sp>
      <p:sp>
        <p:nvSpPr>
          <p:cNvPr id="5" name="文本框 4">
            <a:extLst>
              <a:ext uri="{FF2B5EF4-FFF2-40B4-BE49-F238E27FC236}">
                <a16:creationId xmlns:a16="http://schemas.microsoft.com/office/drawing/2014/main" id="{86BBE47D-A499-0790-8D07-DBEFDD49D88D}"/>
              </a:ext>
            </a:extLst>
          </p:cNvPr>
          <p:cNvSpPr txBox="1"/>
          <p:nvPr/>
        </p:nvSpPr>
        <p:spPr>
          <a:xfrm>
            <a:off x="797170" y="1700198"/>
            <a:ext cx="10316308" cy="1383969"/>
          </a:xfrm>
          <a:prstGeom prst="rect">
            <a:avLst/>
          </a:prstGeom>
          <a:noFill/>
        </p:spPr>
        <p:txBody>
          <a:bodyPr wrap="square" rtlCol="0">
            <a:spAutoFit/>
          </a:bodyPr>
          <a:lstStyle/>
          <a:p>
            <a:pPr marL="228600" indent="-228600" rtl="0">
              <a:lnSpc>
                <a:spcPct val="120000"/>
              </a:lnSpc>
              <a:spcBef>
                <a:spcPts val="1000"/>
              </a:spcBef>
              <a:buFont typeface="Wingdings" panose="05000000000000000000" pitchFamily="2" charset="2"/>
              <a:buChar char="l"/>
            </a:pPr>
            <a:r>
              <a:rPr lang="zh-CN" altLang="en-US" sz="2400" spc="300" dirty="0">
                <a:solidFill>
                  <a:srgbClr val="000000"/>
                </a:solidFill>
                <a:latin typeface="+mn-ea"/>
                <a:ea typeface="+mn-ea"/>
                <a:cs typeface="+mn-cs"/>
              </a:rPr>
              <a:t>提取人的生物特征（如指纹、声纹、人脸特征）进行身份认证</a:t>
            </a:r>
            <a:endParaRPr lang="en-US" altLang="zh-CN" sz="2400" spc="300" dirty="0">
              <a:solidFill>
                <a:srgbClr val="000000"/>
              </a:solidFill>
              <a:latin typeface="+mn-ea"/>
              <a:ea typeface="+mn-ea"/>
              <a:cs typeface="+mn-cs"/>
            </a:endParaRPr>
          </a:p>
          <a:p>
            <a:pPr marL="228600" indent="-228600" rtl="0">
              <a:lnSpc>
                <a:spcPct val="120000"/>
              </a:lnSpc>
              <a:spcBef>
                <a:spcPts val="1000"/>
              </a:spcBef>
              <a:buFont typeface="Wingdings" panose="05000000000000000000" pitchFamily="2" charset="2"/>
              <a:buChar char="l"/>
            </a:pPr>
            <a:r>
              <a:rPr lang="zh-CN" altLang="en-US" sz="2400" spc="300" dirty="0">
                <a:solidFill>
                  <a:srgbClr val="000000"/>
                </a:solidFill>
                <a:latin typeface="+mn-ea"/>
                <a:ea typeface="+mn-ea"/>
                <a:cs typeface="+mn-cs"/>
              </a:rPr>
              <a:t>需要额外传感器，生物特征易被盗用</a:t>
            </a:r>
            <a:endParaRPr lang="en-US" altLang="zh-CN" sz="2400" spc="300" dirty="0">
              <a:solidFill>
                <a:srgbClr val="000000"/>
              </a:solidFill>
              <a:latin typeface="+mn-ea"/>
              <a:ea typeface="+mn-ea"/>
              <a:cs typeface="+mn-cs"/>
            </a:endParaRPr>
          </a:p>
          <a:p>
            <a:endParaRPr lang="zh-CN" altLang="en-US" dirty="0"/>
          </a:p>
        </p:txBody>
      </p:sp>
      <p:pic>
        <p:nvPicPr>
          <p:cNvPr id="17" name="图片 16">
            <a:extLst>
              <a:ext uri="{FF2B5EF4-FFF2-40B4-BE49-F238E27FC236}">
                <a16:creationId xmlns:a16="http://schemas.microsoft.com/office/drawing/2014/main" id="{82FC67BE-D467-9209-A383-3B7CEAA80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7518" y="3313265"/>
            <a:ext cx="2824577" cy="1684979"/>
          </a:xfrm>
          <a:prstGeom prst="rect">
            <a:avLst/>
          </a:prstGeom>
        </p:spPr>
      </p:pic>
      <p:sp>
        <p:nvSpPr>
          <p:cNvPr id="2" name="object 2">
            <a:extLst>
              <a:ext uri="{FF2B5EF4-FFF2-40B4-BE49-F238E27FC236}">
                <a16:creationId xmlns:a16="http://schemas.microsoft.com/office/drawing/2014/main" id="{5122550B-21D3-FE9F-DDD7-975BC4D09538}"/>
              </a:ext>
            </a:extLst>
          </p:cNvPr>
          <p:cNvSpPr/>
          <p:nvPr/>
        </p:nvSpPr>
        <p:spPr>
          <a:xfrm>
            <a:off x="842251" y="3381036"/>
            <a:ext cx="2945596" cy="1582912"/>
          </a:xfrm>
          <a:prstGeom prst="rect">
            <a:avLst/>
          </a:prstGeom>
          <a:blipFill>
            <a:blip r:embed="rId4" cstate="print"/>
            <a:stretch>
              <a:fillRect/>
            </a:stretch>
          </a:blipFill>
        </p:spPr>
        <p:txBody>
          <a:bodyPr wrap="square" lIns="0" tIns="0" rIns="0" bIns="0" rtlCol="0"/>
          <a:lstStyle/>
          <a:p>
            <a:endParaRPr/>
          </a:p>
        </p:txBody>
      </p:sp>
      <p:pic>
        <p:nvPicPr>
          <p:cNvPr id="8" name="图片 7">
            <a:extLst>
              <a:ext uri="{FF2B5EF4-FFF2-40B4-BE49-F238E27FC236}">
                <a16:creationId xmlns:a16="http://schemas.microsoft.com/office/drawing/2014/main" id="{F6E1C733-7D5C-D0A7-41AF-9A03563CA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0308" y="3365994"/>
            <a:ext cx="2946110" cy="1612995"/>
          </a:xfrm>
          <a:prstGeom prst="rect">
            <a:avLst/>
          </a:prstGeom>
        </p:spPr>
      </p:pic>
    </p:spTree>
    <p:extLst>
      <p:ext uri="{BB962C8B-B14F-4D97-AF65-F5344CB8AC3E}">
        <p14:creationId xmlns:p14="http://schemas.microsoft.com/office/powerpoint/2010/main" val="335084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1"/>
            <a:ext cx="8643848" cy="881222"/>
          </a:xfrm>
        </p:spPr>
        <p:txBody>
          <a:bodyPr/>
          <a:lstStyle/>
          <a:p>
            <a:r>
              <a:rPr lang="zh-CN" altLang="en-US" sz="2800" b="1" dirty="0">
                <a:latin typeface="微软雅黑"/>
              </a:rPr>
              <a:t>相关</a:t>
            </a:r>
            <a:r>
              <a:rPr lang="zh-CN" altLang="en-US" dirty="0"/>
              <a:t>理论</a:t>
            </a:r>
            <a:endParaRPr lang="zh-CN" dirty="0"/>
          </a:p>
        </p:txBody>
      </p:sp>
      <p:sp>
        <p:nvSpPr>
          <p:cNvPr id="3" name="矩形 2"/>
          <p:cNvSpPr/>
          <p:nvPr/>
        </p:nvSpPr>
        <p:spPr>
          <a:xfrm>
            <a:off x="660400" y="1571760"/>
            <a:ext cx="10858500" cy="3913846"/>
          </a:xfrm>
          <a:prstGeom prst="rect">
            <a:avLst/>
          </a:prstGeom>
          <a:solidFill>
            <a:schemeClr val="accent1"/>
          </a:solidFill>
          <a:ln>
            <a:noFill/>
          </a:ln>
        </p:spPr>
        <p:txBody>
          <a:bodyPr anchor="ctr"/>
          <a:lstStyle/>
          <a:p>
            <a:pPr algn="ctr"/>
            <a:endParaRPr lang="zh-CN">
              <a:solidFill>
                <a:schemeClr val="lt1"/>
              </a:solidFill>
            </a:endParaRPr>
          </a:p>
        </p:txBody>
      </p:sp>
      <p:sp>
        <p:nvSpPr>
          <p:cNvPr id="5" name="文本框 4"/>
          <p:cNvSpPr txBox="1"/>
          <p:nvPr/>
        </p:nvSpPr>
        <p:spPr>
          <a:xfrm>
            <a:off x="6828092" y="1925736"/>
            <a:ext cx="4230700" cy="631526"/>
          </a:xfrm>
          <a:prstGeom prst="roundRect">
            <a:avLst>
              <a:gd name="adj" fmla="val 0"/>
            </a:avLst>
          </a:prstGeom>
          <a:noFill/>
          <a:ln>
            <a:noFill/>
          </a:ln>
        </p:spPr>
        <p:txBody>
          <a:bodyPr wrap="square" lIns="0" tIns="0" rIns="0" bIns="0" anchor="t" anchorCtr="0"/>
          <a:lstStyle/>
          <a:p>
            <a:pPr>
              <a:lnSpc>
                <a:spcPct val="130000"/>
              </a:lnSpc>
            </a:pPr>
            <a:r>
              <a:rPr lang="zh-CN" altLang="en-US" sz="3200" spc="300" dirty="0">
                <a:solidFill>
                  <a:schemeClr val="bg1"/>
                </a:solidFill>
              </a:rPr>
              <a:t>心血管系统动力学</a:t>
            </a:r>
          </a:p>
          <a:p>
            <a:pPr>
              <a:lnSpc>
                <a:spcPct val="130000"/>
              </a:lnSpc>
            </a:pPr>
            <a:endParaRPr lang="zh-CN" sz="4000" b="1" spc="300" dirty="0">
              <a:solidFill>
                <a:schemeClr val="bg1"/>
              </a:solidFill>
              <a:latin typeface="微软雅黑"/>
              <a:ea typeface="微软雅黑"/>
            </a:endParaRPr>
          </a:p>
        </p:txBody>
      </p:sp>
      <p:sp>
        <p:nvSpPr>
          <p:cNvPr id="6" name="文本框 5"/>
          <p:cNvSpPr txBox="1"/>
          <p:nvPr/>
        </p:nvSpPr>
        <p:spPr>
          <a:xfrm>
            <a:off x="6810405" y="2863652"/>
            <a:ext cx="4248387" cy="2478820"/>
          </a:xfrm>
          <a:prstGeom prst="rect">
            <a:avLst/>
          </a:prstGeom>
          <a:noFill/>
        </p:spPr>
        <p:txBody>
          <a:bodyPr wrap="square" lIns="0" tIns="0" rIns="0" bIns="0">
            <a:spAutoFit/>
          </a:bodyPr>
          <a:lstStyle/>
          <a:p>
            <a:pPr marL="228600" indent="-228600" rtl="0">
              <a:lnSpc>
                <a:spcPct val="120000"/>
              </a:lnSpc>
              <a:spcBef>
                <a:spcPts val="1000"/>
              </a:spcBef>
              <a:buFont typeface="Wingdings" panose="05000000000000000000" pitchFamily="2" charset="2"/>
              <a:buChar char="l"/>
            </a:pPr>
            <a:r>
              <a:rPr lang="zh-CN" altLang="en-US" sz="2400" spc="300" dirty="0">
                <a:solidFill>
                  <a:schemeClr val="bg1"/>
                </a:solidFill>
              </a:rPr>
              <a:t>快速射血期</a:t>
            </a:r>
            <a:endParaRPr lang="en-US" altLang="zh-CN" sz="2400" spc="300" dirty="0">
              <a:solidFill>
                <a:schemeClr val="bg1"/>
              </a:solidFill>
            </a:endParaRPr>
          </a:p>
          <a:p>
            <a:pPr marL="228600" indent="-228600" rtl="0">
              <a:lnSpc>
                <a:spcPct val="120000"/>
              </a:lnSpc>
              <a:spcBef>
                <a:spcPts val="1000"/>
              </a:spcBef>
              <a:buFont typeface="Wingdings" panose="05000000000000000000" pitchFamily="2" charset="2"/>
              <a:buChar char="l"/>
            </a:pPr>
            <a:r>
              <a:rPr lang="zh-CN" altLang="en-US" sz="2400" spc="300" dirty="0">
                <a:solidFill>
                  <a:schemeClr val="bg1"/>
                </a:solidFill>
              </a:rPr>
              <a:t>等容舒张期</a:t>
            </a:r>
            <a:endParaRPr lang="en-US" altLang="zh-CN" sz="2400" spc="300" dirty="0">
              <a:solidFill>
                <a:schemeClr val="bg1"/>
              </a:solidFill>
            </a:endParaRPr>
          </a:p>
          <a:p>
            <a:pPr marL="228600" indent="-228600" rtl="0">
              <a:lnSpc>
                <a:spcPct val="120000"/>
              </a:lnSpc>
              <a:spcBef>
                <a:spcPts val="1000"/>
              </a:spcBef>
              <a:buFont typeface="Wingdings" panose="05000000000000000000" pitchFamily="2" charset="2"/>
              <a:buChar char="l"/>
            </a:pPr>
            <a:r>
              <a:rPr lang="zh-CN" altLang="en-US" sz="2400" spc="300" dirty="0">
                <a:solidFill>
                  <a:schemeClr val="bg1"/>
                </a:solidFill>
              </a:rPr>
              <a:t>心房收缩期</a:t>
            </a:r>
            <a:endParaRPr lang="en-US" altLang="zh-CN" sz="2400" spc="300" dirty="0">
              <a:solidFill>
                <a:schemeClr val="bg1"/>
              </a:solidFill>
            </a:endParaRPr>
          </a:p>
          <a:p>
            <a:pPr marL="228600" indent="-228600" rtl="0">
              <a:lnSpc>
                <a:spcPct val="120000"/>
              </a:lnSpc>
              <a:spcBef>
                <a:spcPts val="1000"/>
              </a:spcBef>
              <a:buFont typeface="Wingdings" panose="05000000000000000000" pitchFamily="2" charset="2"/>
              <a:buChar char="l"/>
            </a:pPr>
            <a:r>
              <a:rPr lang="zh-CN" altLang="en-US" sz="2400" spc="300" dirty="0">
                <a:solidFill>
                  <a:schemeClr val="bg1"/>
                </a:solidFill>
              </a:rPr>
              <a:t>等容收缩期</a:t>
            </a:r>
          </a:p>
          <a:p>
            <a:pPr algn="just">
              <a:lnSpc>
                <a:spcPct val="130000"/>
              </a:lnSpc>
            </a:pPr>
            <a:endParaRPr lang="zh-CN" spc="300" dirty="0">
              <a:solidFill>
                <a:schemeClr val="bg1"/>
              </a:solidFill>
            </a:endParaRPr>
          </a:p>
        </p:txBody>
      </p:sp>
      <p:sp>
        <p:nvSpPr>
          <p:cNvPr id="7" name="等腰三角形 6"/>
          <p:cNvSpPr/>
          <p:nvPr/>
        </p:nvSpPr>
        <p:spPr>
          <a:xfrm rot="16200000" flipV="1">
            <a:off x="5958342" y="2081108"/>
            <a:ext cx="392979" cy="320783"/>
          </a:xfrm>
          <a:prstGeom prst="triangle">
            <a:avLst/>
          </a:prstGeom>
          <a:solidFill>
            <a:schemeClr val="bg1">
              <a:alpha val="82000"/>
            </a:schemeClr>
          </a:solidFill>
          <a:ln>
            <a:noFill/>
          </a:ln>
          <a:effectLst>
            <a:outerShdw blurRad="165100" sx="101000" sy="101000" algn="ctr" rotWithShape="0">
              <a:srgbClr val="000000">
                <a:alpha val="15000"/>
              </a:srgbClr>
            </a:outerShdw>
          </a:effectLst>
        </p:spPr>
        <p:txBody>
          <a:bodyPr anchor="ctr"/>
          <a:lstStyle/>
          <a:p>
            <a:pPr algn="ctr"/>
            <a:endParaRPr lang="zh-CN">
              <a:solidFill>
                <a:schemeClr val="lt1"/>
              </a:solidFill>
            </a:endParaRPr>
          </a:p>
        </p:txBody>
      </p:sp>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12394C37-4807-9E6D-7910-4C6338177C6E}"/>
                  </a:ext>
                </a:extLst>
              </p:cNvPr>
              <p:cNvSpPr/>
              <p:nvPr/>
            </p:nvSpPr>
            <p:spPr>
              <a:xfrm>
                <a:off x="828049" y="5549957"/>
                <a:ext cx="4998741" cy="514140"/>
              </a:xfrm>
              <a:prstGeom prst="rect">
                <a:avLst/>
              </a:prstGeom>
              <a:solidFill>
                <a:schemeClr val="accent1"/>
              </a:solidFill>
              <a:ln>
                <a:noFill/>
              </a:ln>
            </p:spPr>
            <p:txBody>
              <a:bodyPr anchor="ctr"/>
              <a:lstStyle/>
              <a:p>
                <a:pPr algn="ctr"/>
                <a:r>
                  <a:rPr lang="zh-CN" altLang="en-US" sz="1200" spc="300" dirty="0">
                    <a:solidFill>
                      <a:schemeClr val="lt1"/>
                    </a:solidFill>
                  </a:rPr>
                  <a:t>心脏收缩舒张特征，</a:t>
                </a:r>
                <a14:m>
                  <m:oMath xmlns:m="http://schemas.openxmlformats.org/officeDocument/2006/math">
                    <m:r>
                      <a:rPr lang="en-US" altLang="zh-CN" sz="1200" i="1" spc="300" dirty="0" smtClean="0">
                        <a:solidFill>
                          <a:schemeClr val="lt1"/>
                        </a:solidFill>
                        <a:latin typeface="Cambria Math" panose="02040503050406030204" pitchFamily="18" charset="0"/>
                      </a:rPr>
                      <m:t>𝑡</m:t>
                    </m:r>
                    <m:r>
                      <a:rPr lang="en-US" altLang="zh-CN" sz="1200" i="1" spc="300" dirty="0" smtClean="0">
                        <a:solidFill>
                          <a:schemeClr val="lt1"/>
                        </a:solidFill>
                        <a:latin typeface="Cambria Math" panose="02040503050406030204" pitchFamily="18" charset="0"/>
                      </a:rPr>
                      <m:t>1~</m:t>
                    </m:r>
                    <m:r>
                      <a:rPr lang="en-US" altLang="zh-CN" sz="1200" i="1" spc="300" dirty="0" smtClean="0">
                        <a:solidFill>
                          <a:schemeClr val="lt1"/>
                        </a:solidFill>
                        <a:latin typeface="Cambria Math" panose="02040503050406030204" pitchFamily="18" charset="0"/>
                      </a:rPr>
                      <m:t>𝑡</m:t>
                    </m:r>
                    <m:r>
                      <a:rPr lang="en-US" altLang="zh-CN" sz="1200" i="1" spc="300" dirty="0" smtClean="0">
                        <a:solidFill>
                          <a:schemeClr val="lt1"/>
                        </a:solidFill>
                        <a:latin typeface="Cambria Math" panose="02040503050406030204" pitchFamily="18" charset="0"/>
                      </a:rPr>
                      <m:t>4</m:t>
                    </m:r>
                  </m:oMath>
                </a14:m>
                <a:r>
                  <a:rPr lang="zh-CN" altLang="en-US" sz="1200" spc="300" dirty="0">
                    <a:solidFill>
                      <a:schemeClr val="lt1"/>
                    </a:solidFill>
                  </a:rPr>
                  <a:t>分别对应四个时期</a:t>
                </a:r>
                <a:endParaRPr lang="en-US" altLang="zh-CN" sz="1200" spc="300" dirty="0">
                  <a:solidFill>
                    <a:schemeClr val="lt1"/>
                  </a:solidFill>
                </a:endParaRPr>
              </a:p>
              <a:p>
                <a:pPr algn="ctr"/>
                <a:r>
                  <a:rPr lang="zh-CN" altLang="en-US" sz="1200" spc="300" dirty="0">
                    <a:solidFill>
                      <a:schemeClr val="lt1"/>
                    </a:solidFill>
                  </a:rPr>
                  <a:t>   舒张峰（</a:t>
                </a:r>
                <a:r>
                  <a:rPr lang="en-US" altLang="zh-CN" sz="1200" spc="300" dirty="0">
                    <a:solidFill>
                      <a:schemeClr val="lt1"/>
                    </a:solidFill>
                  </a:rPr>
                  <a:t>DP</a:t>
                </a:r>
                <a:r>
                  <a:rPr lang="zh-CN" altLang="en-US" sz="1200" spc="300" dirty="0">
                    <a:solidFill>
                      <a:schemeClr val="lt1"/>
                    </a:solidFill>
                  </a:rPr>
                  <a:t>）、重搏切迹（</a:t>
                </a:r>
                <a:r>
                  <a:rPr lang="en-US" altLang="zh-CN" sz="1200" spc="300" dirty="0">
                    <a:solidFill>
                      <a:schemeClr val="lt1"/>
                    </a:solidFill>
                  </a:rPr>
                  <a:t>DN</a:t>
                </a:r>
                <a:r>
                  <a:rPr lang="zh-CN" altLang="en-US" sz="1200" spc="300" dirty="0">
                    <a:solidFill>
                      <a:schemeClr val="lt1"/>
                    </a:solidFill>
                  </a:rPr>
                  <a:t>）和收缩峰（</a:t>
                </a:r>
                <a:r>
                  <a:rPr lang="en-US" altLang="zh-CN" sz="1200" spc="300" dirty="0">
                    <a:solidFill>
                      <a:schemeClr val="lt1"/>
                    </a:solidFill>
                  </a:rPr>
                  <a:t>SP</a:t>
                </a:r>
                <a:r>
                  <a:rPr lang="zh-CN" altLang="en-US" sz="1200" spc="300" dirty="0">
                    <a:solidFill>
                      <a:schemeClr val="lt1"/>
                    </a:solidFill>
                  </a:rPr>
                  <a:t>）</a:t>
                </a:r>
                <a:r>
                  <a:rPr lang="en-US" altLang="zh-CN" sz="1200" spc="300" dirty="0">
                    <a:solidFill>
                      <a:schemeClr val="lt1"/>
                    </a:solidFill>
                  </a:rPr>
                  <a:t>	</a:t>
                </a:r>
                <a:endParaRPr lang="zh-CN" sz="1200" spc="300" dirty="0">
                  <a:solidFill>
                    <a:schemeClr val="lt1"/>
                  </a:solidFill>
                </a:endParaRPr>
              </a:p>
            </p:txBody>
          </p:sp>
        </mc:Choice>
        <mc:Fallback>
          <p:sp>
            <p:nvSpPr>
              <p:cNvPr id="12" name="矩形 11">
                <a:extLst>
                  <a:ext uri="{FF2B5EF4-FFF2-40B4-BE49-F238E27FC236}">
                    <a16:creationId xmlns:a16="http://schemas.microsoft.com/office/drawing/2014/main" id="{12394C37-4807-9E6D-7910-4C6338177C6E}"/>
                  </a:ext>
                </a:extLst>
              </p:cNvPr>
              <p:cNvSpPr>
                <a:spLocks noRot="1" noChangeAspect="1" noMove="1" noResize="1" noEditPoints="1" noAdjustHandles="1" noChangeArrowheads="1" noChangeShapeType="1" noTextEdit="1"/>
              </p:cNvSpPr>
              <p:nvPr/>
            </p:nvSpPr>
            <p:spPr>
              <a:xfrm>
                <a:off x="828049" y="5549957"/>
                <a:ext cx="4998741" cy="514140"/>
              </a:xfrm>
              <a:prstGeom prst="rect">
                <a:avLst/>
              </a:prstGeom>
              <a:blipFill>
                <a:blip r:embed="rId3"/>
                <a:stretch>
                  <a:fillRect b="-3529"/>
                </a:stretch>
              </a:blipFill>
              <a:ln>
                <a:noFill/>
              </a:ln>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3073BFE7-D967-78A9-CED9-648EC7376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464" y="1459523"/>
            <a:ext cx="5453912" cy="4090434"/>
          </a:xfrm>
          <a:prstGeom prst="rect">
            <a:avLst/>
          </a:prstGeom>
        </p:spPr>
      </p:pic>
      <p:sp>
        <p:nvSpPr>
          <p:cNvPr id="15" name="文本框 14">
            <a:extLst>
              <a:ext uri="{FF2B5EF4-FFF2-40B4-BE49-F238E27FC236}">
                <a16:creationId xmlns:a16="http://schemas.microsoft.com/office/drawing/2014/main" id="{B30E79A8-577C-7028-9538-C8DB331E1E1A}"/>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sz="3600" b="1" dirty="0">
                <a:solidFill>
                  <a:schemeClr val="bg1"/>
                </a:solidFill>
              </a:rPr>
              <a:t>1</a:t>
            </a:r>
            <a:endParaRPr lang="zh-CN" sz="3600" b="1" dirty="0">
              <a:solidFill>
                <a:schemeClr val="bg1"/>
              </a:solidFill>
            </a:endParaRPr>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1775</TotalTime>
  <Words>2048</Words>
  <Application>Microsoft Office PowerPoint</Application>
  <PresentationFormat>宽屏</PresentationFormat>
  <Paragraphs>288</Paragraphs>
  <Slides>32</Slides>
  <Notes>32</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Arial</vt:lpstr>
      <vt:lpstr>Cambria Math</vt:lpstr>
      <vt:lpstr>Century Gothic</vt:lpstr>
      <vt:lpstr>Courier New</vt:lpstr>
      <vt:lpstr>Times New Roman</vt:lpstr>
      <vt:lpstr>Wingdings</vt:lpstr>
      <vt:lpstr>微软雅黑</vt:lpstr>
      <vt:lpstr>微软雅黑 Light</vt:lpstr>
      <vt:lpstr>Office 主题​​</vt:lpstr>
      <vt:lpstr>基于智能手机摄像头的用户身份认证系统</vt:lpstr>
      <vt:lpstr>PowerPoint 演示文稿</vt:lpstr>
      <vt:lpstr>毕业设计内容与任务介绍</vt:lpstr>
      <vt:lpstr>PowerPoint 演示文稿</vt:lpstr>
      <vt:lpstr>PowerPoint 演示文稿</vt:lpstr>
      <vt:lpstr>研究背景</vt:lpstr>
      <vt:lpstr>研究现状</vt:lpstr>
      <vt:lpstr>研究现状</vt:lpstr>
      <vt:lpstr>相关理论</vt:lpstr>
      <vt:lpstr>相关理论</vt:lpstr>
      <vt:lpstr>PowerPoint 演示文稿</vt:lpstr>
      <vt:lpstr>系统设计 </vt:lpstr>
      <vt:lpstr>系统设计——摄像头图像获取 </vt:lpstr>
      <vt:lpstr>系统设计——摄像头图像获取与周期划分 </vt:lpstr>
      <vt:lpstr>系统设计——像素动态选择 </vt:lpstr>
      <vt:lpstr>系统设计——特征提取 </vt:lpstr>
      <vt:lpstr>系统设计——用户验证模型 </vt:lpstr>
      <vt:lpstr>系统设计——用户验证模型 </vt:lpstr>
      <vt:lpstr>PowerPoint 演示文稿</vt:lpstr>
      <vt:lpstr>实验设计</vt:lpstr>
      <vt:lpstr>实验结果</vt:lpstr>
      <vt:lpstr>实验结果</vt:lpstr>
      <vt:lpstr>实验结果</vt:lpstr>
      <vt:lpstr>实验结果</vt:lpstr>
      <vt:lpstr>结论</vt:lpstr>
      <vt:lpstr>未来工作</vt:lpstr>
      <vt:lpstr>PowerPoint 演示文稿</vt:lpstr>
      <vt:lpstr>部署环境 </vt:lpstr>
      <vt:lpstr>实际应用 </vt:lpstr>
      <vt:lpstr>实际应用 </vt:lpstr>
      <vt:lpstr>实际应用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钮海洋</dc:creator>
  <cp:lastModifiedBy>海洋 钮</cp:lastModifiedBy>
  <cp:revision>10</cp:revision>
  <dcterms:modified xsi:type="dcterms:W3CDTF">2023-05-23T09:53:16Z</dcterms:modified>
</cp:coreProperties>
</file>